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 r:id="rId5"/>
    <p:sldId id="257" r:id="rId6"/>
    <p:sldId id="258" r:id="rId7"/>
    <p:sldId id="276" r:id="rId8"/>
    <p:sldId id="259" r:id="rId9"/>
    <p:sldId id="261" r:id="rId10"/>
    <p:sldId id="262" r:id="rId11"/>
    <p:sldId id="277" r:id="rId12"/>
    <p:sldId id="267" r:id="rId13"/>
    <p:sldId id="263" r:id="rId14"/>
    <p:sldId id="285" r:id="rId15"/>
    <p:sldId id="281" r:id="rId16"/>
    <p:sldId id="268" r:id="rId17"/>
    <p:sldId id="284" r:id="rId18"/>
    <p:sldId id="264" r:id="rId19"/>
    <p:sldId id="265" r:id="rId20"/>
    <p:sldId id="269" r:id="rId21"/>
    <p:sldId id="273" r:id="rId22"/>
    <p:sldId id="274" r:id="rId23"/>
    <p:sldId id="275" r:id="rId24"/>
    <p:sldId id="272" r:id="rId25"/>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933C"/>
    <a:srgbClr val="C7D9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6" dt="2026-09-07T11:16:32.835"/>
    <p1510:client id="{55A404E8-54D1-4A7B-96F9-EF5E64ADE566}" v="2" dt="2026-09-07T11:08:38.910"/>
    <p1510:client id="{C46D25E3-3579-2DEB-52B0-1534EECC38AC}" v="10" dt="2026-09-08T09:51:52.529"/>
    <p1510:client id="{DD2FA7ED-6B91-4F5C-8406-C3B3D6CCDCE6}" v="414" dt="2026-09-07T12:40:22.7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1888" y="-8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lle H. Dahlstrøen" userId="S::marielle.dahlstroen@stjordalbarnehage.no::df4c42a4-42f9-4f35-9fd9-71386fa87529" providerId="AD" clId="Web-{00000000-0000-0000-0000-000000000000}"/>
    <pc:docChg chg="modSld">
      <pc:chgData name="Marielle H. Dahlstrøen" userId="S::marielle.dahlstroen@stjordalbarnehage.no::df4c42a4-42f9-4f35-9fd9-71386fa87529" providerId="AD" clId="Web-{00000000-0000-0000-0000-000000000000}" dt="2026-09-07T11:16:32.835" v="15" actId="14100"/>
      <pc:docMkLst>
        <pc:docMk/>
      </pc:docMkLst>
      <pc:sldChg chg="modSp">
        <pc:chgData name="Marielle H. Dahlstrøen" userId="S::marielle.dahlstroen@stjordalbarnehage.no::df4c42a4-42f9-4f35-9fd9-71386fa87529" providerId="AD" clId="Web-{00000000-0000-0000-0000-000000000000}" dt="2026-09-07T11:16:32.835" v="15" actId="14100"/>
        <pc:sldMkLst>
          <pc:docMk/>
          <pc:sldMk cId="1575931227" sldId="264"/>
        </pc:sldMkLst>
        <pc:picChg chg="mod">
          <ac:chgData name="Marielle H. Dahlstrøen" userId="S::marielle.dahlstroen@stjordalbarnehage.no::df4c42a4-42f9-4f35-9fd9-71386fa87529" providerId="AD" clId="Web-{00000000-0000-0000-0000-000000000000}" dt="2026-09-07T11:16:32.835" v="15" actId="14100"/>
          <ac:picMkLst>
            <pc:docMk/>
            <pc:sldMk cId="1575931227" sldId="264"/>
            <ac:picMk id="4" creationId="{3F8DA324-8D39-8846-805A-73FD4098E18B}"/>
          </ac:picMkLst>
        </pc:picChg>
      </pc:sldChg>
      <pc:sldChg chg="modSp">
        <pc:chgData name="Marielle H. Dahlstrøen" userId="S::marielle.dahlstroen@stjordalbarnehage.no::df4c42a4-42f9-4f35-9fd9-71386fa87529" providerId="AD" clId="Web-{00000000-0000-0000-0000-000000000000}" dt="2026-09-07T11:15:05.742" v="11" actId="1076"/>
        <pc:sldMkLst>
          <pc:docMk/>
          <pc:sldMk cId="799681298" sldId="277"/>
        </pc:sldMkLst>
        <pc:spChg chg="mod">
          <ac:chgData name="Marielle H. Dahlstrøen" userId="S::marielle.dahlstroen@stjordalbarnehage.no::df4c42a4-42f9-4f35-9fd9-71386fa87529" providerId="AD" clId="Web-{00000000-0000-0000-0000-000000000000}" dt="2026-09-07T11:15:05.742" v="11" actId="1076"/>
          <ac:spMkLst>
            <pc:docMk/>
            <pc:sldMk cId="799681298" sldId="277"/>
            <ac:spMk id="4" creationId="{5F804D4B-B55B-5D66-0316-BD4062933E16}"/>
          </ac:spMkLst>
        </pc:spChg>
        <pc:spChg chg="mod">
          <ac:chgData name="Marielle H. Dahlstrøen" userId="S::marielle.dahlstroen@stjordalbarnehage.no::df4c42a4-42f9-4f35-9fd9-71386fa87529" providerId="AD" clId="Web-{00000000-0000-0000-0000-000000000000}" dt="2026-09-07T11:14:51.148" v="9" actId="1076"/>
          <ac:spMkLst>
            <pc:docMk/>
            <pc:sldMk cId="799681298" sldId="277"/>
            <ac:spMk id="6" creationId="{DAB6DF0B-3F60-0620-DBEE-73345B519932}"/>
          </ac:spMkLst>
        </pc:spChg>
        <pc:spChg chg="mod">
          <ac:chgData name="Marielle H. Dahlstrøen" userId="S::marielle.dahlstroen@stjordalbarnehage.no::df4c42a4-42f9-4f35-9fd9-71386fa87529" providerId="AD" clId="Web-{00000000-0000-0000-0000-000000000000}" dt="2026-09-07T11:14:55.539" v="10" actId="1076"/>
          <ac:spMkLst>
            <pc:docMk/>
            <pc:sldMk cId="799681298" sldId="277"/>
            <ac:spMk id="7" creationId="{A6F249B6-B55E-AD18-0C96-34BB5D529DCF}"/>
          </ac:spMkLst>
        </pc:spChg>
      </pc:sldChg>
    </pc:docChg>
  </pc:docChgLst>
  <pc:docChgLst>
    <pc:chgData name="Kristin Berntzen" userId="S::kristin.berntzen@stjordalbarnehage.no::f94d13df-b445-4955-9eb1-1307867f256b" providerId="AD" clId="Web-{C46D25E3-3579-2DEB-52B0-1534EECC38AC}"/>
    <pc:docChg chg="modSld">
      <pc:chgData name="Kristin Berntzen" userId="S::kristin.berntzen@stjordalbarnehage.no::f94d13df-b445-4955-9eb1-1307867f256b" providerId="AD" clId="Web-{C46D25E3-3579-2DEB-52B0-1534EECC38AC}" dt="2026-09-08T09:51:49.248" v="7" actId="20577"/>
      <pc:docMkLst>
        <pc:docMk/>
      </pc:docMkLst>
      <pc:sldChg chg="addSp delSp modSp">
        <pc:chgData name="Kristin Berntzen" userId="S::kristin.berntzen@stjordalbarnehage.no::f94d13df-b445-4955-9eb1-1307867f256b" providerId="AD" clId="Web-{C46D25E3-3579-2DEB-52B0-1534EECC38AC}" dt="2026-09-08T09:51:49.248" v="7" actId="20577"/>
        <pc:sldMkLst>
          <pc:docMk/>
          <pc:sldMk cId="1382573108" sldId="275"/>
        </pc:sldMkLst>
        <pc:spChg chg="add del mod">
          <ac:chgData name="Kristin Berntzen" userId="S::kristin.berntzen@stjordalbarnehage.no::f94d13df-b445-4955-9eb1-1307867f256b" providerId="AD" clId="Web-{C46D25E3-3579-2DEB-52B0-1534EECC38AC}" dt="2026-09-08T09:51:49.248" v="7" actId="20577"/>
          <ac:spMkLst>
            <pc:docMk/>
            <pc:sldMk cId="1382573108" sldId="275"/>
            <ac:spMk id="10" creationId="{1D7D33D8-6E65-F606-2AE0-6332B06430D6}"/>
          </ac:spMkLst>
        </pc:spChg>
      </pc:sldChg>
    </pc:docChg>
  </pc:docChgLst>
  <pc:docChgLst>
    <pc:chgData name="Kristin Berntzen" userId="f94d13df-b445-4955-9eb1-1307867f256b" providerId="ADAL" clId="{CBC16AC6-12DA-4A81-8F46-4D93711D6794}"/>
    <pc:docChg chg="undo custSel modSld">
      <pc:chgData name="Kristin Berntzen" userId="f94d13df-b445-4955-9eb1-1307867f256b" providerId="ADAL" clId="{CBC16AC6-12DA-4A81-8F46-4D93711D6794}" dt="2026-09-07T12:43:07.395" v="761" actId="1076"/>
      <pc:docMkLst>
        <pc:docMk/>
      </pc:docMkLst>
      <pc:sldChg chg="modSp mod">
        <pc:chgData name="Kristin Berntzen" userId="f94d13df-b445-4955-9eb1-1307867f256b" providerId="ADAL" clId="{CBC16AC6-12DA-4A81-8F46-4D93711D6794}" dt="2026-09-07T11:57:14.110" v="180" actId="20577"/>
        <pc:sldMkLst>
          <pc:docMk/>
          <pc:sldMk cId="4220869641" sldId="259"/>
        </pc:sldMkLst>
        <pc:spChg chg="mod">
          <ac:chgData name="Kristin Berntzen" userId="f94d13df-b445-4955-9eb1-1307867f256b" providerId="ADAL" clId="{CBC16AC6-12DA-4A81-8F46-4D93711D6794}" dt="2026-09-07T11:57:14.110" v="180" actId="20577"/>
          <ac:spMkLst>
            <pc:docMk/>
            <pc:sldMk cId="4220869641" sldId="259"/>
            <ac:spMk id="3" creationId="{7A32C39A-973C-C2F3-BE6D-49A052185B0B}"/>
          </ac:spMkLst>
        </pc:spChg>
      </pc:sldChg>
      <pc:sldChg chg="modSp mod">
        <pc:chgData name="Kristin Berntzen" userId="f94d13df-b445-4955-9eb1-1307867f256b" providerId="ADAL" clId="{CBC16AC6-12DA-4A81-8F46-4D93711D6794}" dt="2026-09-07T12:12:45.804" v="183" actId="20577"/>
        <pc:sldMkLst>
          <pc:docMk/>
          <pc:sldMk cId="2114859940" sldId="263"/>
        </pc:sldMkLst>
        <pc:spChg chg="mod">
          <ac:chgData name="Kristin Berntzen" userId="f94d13df-b445-4955-9eb1-1307867f256b" providerId="ADAL" clId="{CBC16AC6-12DA-4A81-8F46-4D93711D6794}" dt="2026-09-07T12:12:45.804" v="183" actId="20577"/>
          <ac:spMkLst>
            <pc:docMk/>
            <pc:sldMk cId="2114859940" sldId="263"/>
            <ac:spMk id="3" creationId="{75FC3EA7-B4DF-4A90-A35C-16DBAAC41E7E}"/>
          </ac:spMkLst>
        </pc:spChg>
      </pc:sldChg>
      <pc:sldChg chg="modSp mod">
        <pc:chgData name="Kristin Berntzen" userId="f94d13df-b445-4955-9eb1-1307867f256b" providerId="ADAL" clId="{CBC16AC6-12DA-4A81-8F46-4D93711D6794}" dt="2026-09-07T12:26:34.573" v="412" actId="1076"/>
        <pc:sldMkLst>
          <pc:docMk/>
          <pc:sldMk cId="1575931227" sldId="264"/>
        </pc:sldMkLst>
        <pc:picChg chg="mod">
          <ac:chgData name="Kristin Berntzen" userId="f94d13df-b445-4955-9eb1-1307867f256b" providerId="ADAL" clId="{CBC16AC6-12DA-4A81-8F46-4D93711D6794}" dt="2026-09-07T12:26:34.573" v="412" actId="1076"/>
          <ac:picMkLst>
            <pc:docMk/>
            <pc:sldMk cId="1575931227" sldId="264"/>
            <ac:picMk id="4" creationId="{3F8DA324-8D39-8846-805A-73FD4098E18B}"/>
          </ac:picMkLst>
        </pc:picChg>
      </pc:sldChg>
      <pc:sldChg chg="addSp delSp modSp mod">
        <pc:chgData name="Kristin Berntzen" userId="f94d13df-b445-4955-9eb1-1307867f256b" providerId="ADAL" clId="{CBC16AC6-12DA-4A81-8F46-4D93711D6794}" dt="2026-09-07T12:43:07.395" v="761" actId="1076"/>
        <pc:sldMkLst>
          <pc:docMk/>
          <pc:sldMk cId="1382573108" sldId="275"/>
        </pc:sldMkLst>
        <pc:spChg chg="add mod">
          <ac:chgData name="Kristin Berntzen" userId="f94d13df-b445-4955-9eb1-1307867f256b" providerId="ADAL" clId="{CBC16AC6-12DA-4A81-8F46-4D93711D6794}" dt="2026-09-07T12:43:07.395" v="761" actId="1076"/>
          <ac:spMkLst>
            <pc:docMk/>
            <pc:sldMk cId="1382573108" sldId="275"/>
            <ac:spMk id="10" creationId="{1D7D33D8-6E65-F606-2AE0-6332B06430D6}"/>
          </ac:spMkLst>
        </pc:spChg>
        <pc:picChg chg="del">
          <ac:chgData name="Kristin Berntzen" userId="f94d13df-b445-4955-9eb1-1307867f256b" providerId="ADAL" clId="{CBC16AC6-12DA-4A81-8F46-4D93711D6794}" dt="2026-09-07T12:39:07.886" v="413" actId="478"/>
          <ac:picMkLst>
            <pc:docMk/>
            <pc:sldMk cId="1382573108" sldId="275"/>
            <ac:picMk id="11" creationId="{73814DF5-7189-2F6B-7492-81DC9DBC1AFE}"/>
          </ac:picMkLst>
        </pc:picChg>
        <pc:picChg chg="del">
          <ac:chgData name="Kristin Berntzen" userId="f94d13df-b445-4955-9eb1-1307867f256b" providerId="ADAL" clId="{CBC16AC6-12DA-4A81-8F46-4D93711D6794}" dt="2026-09-07T12:39:12.110" v="414" actId="478"/>
          <ac:picMkLst>
            <pc:docMk/>
            <pc:sldMk cId="1382573108" sldId="275"/>
            <ac:picMk id="13" creationId="{3DC18910-745F-E5EA-473E-3A00F735BF52}"/>
          </ac:picMkLst>
        </pc:picChg>
        <pc:picChg chg="del">
          <ac:chgData name="Kristin Berntzen" userId="f94d13df-b445-4955-9eb1-1307867f256b" providerId="ADAL" clId="{CBC16AC6-12DA-4A81-8F46-4D93711D6794}" dt="2026-09-07T12:40:08.989" v="415" actId="478"/>
          <ac:picMkLst>
            <pc:docMk/>
            <pc:sldMk cId="1382573108" sldId="275"/>
            <ac:picMk id="15" creationId="{46FCECC6-7ED3-8E8A-90AB-0A6A99E43B35}"/>
          </ac:picMkLst>
        </pc:picChg>
      </pc:sldChg>
      <pc:sldChg chg="modSp mod">
        <pc:chgData name="Kristin Berntzen" userId="f94d13df-b445-4955-9eb1-1307867f256b" providerId="ADAL" clId="{CBC16AC6-12DA-4A81-8F46-4D93711D6794}" dt="2026-09-07T11:55:30.282" v="179" actId="20577"/>
        <pc:sldMkLst>
          <pc:docMk/>
          <pc:sldMk cId="2280668437" sldId="276"/>
        </pc:sldMkLst>
        <pc:spChg chg="mod">
          <ac:chgData name="Kristin Berntzen" userId="f94d13df-b445-4955-9eb1-1307867f256b" providerId="ADAL" clId="{CBC16AC6-12DA-4A81-8F46-4D93711D6794}" dt="2026-09-07T11:55:30.282" v="179" actId="20577"/>
          <ac:spMkLst>
            <pc:docMk/>
            <pc:sldMk cId="2280668437" sldId="276"/>
            <ac:spMk id="3" creationId="{E6D00715-0AD6-2AA8-3999-52C214210E8F}"/>
          </ac:spMkLst>
        </pc:spChg>
      </pc:sldChg>
      <pc:sldChg chg="modSp mod">
        <pc:chgData name="Kristin Berntzen" userId="f94d13df-b445-4955-9eb1-1307867f256b" providerId="ADAL" clId="{CBC16AC6-12DA-4A81-8F46-4D93711D6794}" dt="2026-09-07T12:18:28.067" v="405" actId="20577"/>
        <pc:sldMkLst>
          <pc:docMk/>
          <pc:sldMk cId="333453164" sldId="281"/>
        </pc:sldMkLst>
        <pc:spChg chg="mod">
          <ac:chgData name="Kristin Berntzen" userId="f94d13df-b445-4955-9eb1-1307867f256b" providerId="ADAL" clId="{CBC16AC6-12DA-4A81-8F46-4D93711D6794}" dt="2026-09-07T12:18:28.067" v="405" actId="20577"/>
          <ac:spMkLst>
            <pc:docMk/>
            <pc:sldMk cId="333453164" sldId="281"/>
            <ac:spMk id="3" creationId="{6A56ADE9-8B33-C011-C3D7-CF61F4CE80F1}"/>
          </ac:spMkLst>
        </pc:spChg>
      </pc:sldChg>
      <pc:sldChg chg="modSp mod">
        <pc:chgData name="Kristin Berntzen" userId="f94d13df-b445-4955-9eb1-1307867f256b" providerId="ADAL" clId="{CBC16AC6-12DA-4A81-8F46-4D93711D6794}" dt="2026-09-07T12:22:52.795" v="411" actId="255"/>
        <pc:sldMkLst>
          <pc:docMk/>
          <pc:sldMk cId="2429579094" sldId="284"/>
        </pc:sldMkLst>
        <pc:spChg chg="mod">
          <ac:chgData name="Kristin Berntzen" userId="f94d13df-b445-4955-9eb1-1307867f256b" providerId="ADAL" clId="{CBC16AC6-12DA-4A81-8F46-4D93711D6794}" dt="2026-09-07T12:22:04.029" v="406" actId="1076"/>
          <ac:spMkLst>
            <pc:docMk/>
            <pc:sldMk cId="2429579094" sldId="284"/>
            <ac:spMk id="4" creationId="{C0221DEA-9BCF-740A-D426-15CC0A9FE05F}"/>
          </ac:spMkLst>
        </pc:spChg>
        <pc:spChg chg="mod">
          <ac:chgData name="Kristin Berntzen" userId="f94d13df-b445-4955-9eb1-1307867f256b" providerId="ADAL" clId="{CBC16AC6-12DA-4A81-8F46-4D93711D6794}" dt="2026-09-07T12:22:52.795" v="411" actId="255"/>
          <ac:spMkLst>
            <pc:docMk/>
            <pc:sldMk cId="2429579094" sldId="284"/>
            <ac:spMk id="14" creationId="{031CF286-7180-A75D-9E1F-5221CB606FF2}"/>
          </ac:spMkLst>
        </pc:spChg>
      </pc:sldChg>
    </pc:docChg>
  </pc:docChgLst>
  <pc:docChgLst>
    <pc:chgData name="Marielle H. Dahlstrøen" userId="df4c42a4-42f9-4f35-9fd9-71386fa87529" providerId="ADAL" clId="{A061E460-C39B-4E07-892E-D41A1BBA0CF8}"/>
    <pc:docChg chg="undo custSel modSld">
      <pc:chgData name="Marielle H. Dahlstrøen" userId="df4c42a4-42f9-4f35-9fd9-71386fa87529" providerId="ADAL" clId="{A061E460-C39B-4E07-892E-D41A1BBA0CF8}" dt="2026-09-07T11:09:59.854" v="57" actId="1076"/>
      <pc:docMkLst>
        <pc:docMk/>
      </pc:docMkLst>
      <pc:sldChg chg="modSp mod">
        <pc:chgData name="Marielle H. Dahlstrøen" userId="df4c42a4-42f9-4f35-9fd9-71386fa87529" providerId="ADAL" clId="{A061E460-C39B-4E07-892E-D41A1BBA0CF8}" dt="2026-09-07T11:09:59.854" v="57" actId="1076"/>
        <pc:sldMkLst>
          <pc:docMk/>
          <pc:sldMk cId="1575931227" sldId="264"/>
        </pc:sldMkLst>
        <pc:spChg chg="mod">
          <ac:chgData name="Marielle H. Dahlstrøen" userId="df4c42a4-42f9-4f35-9fd9-71386fa87529" providerId="ADAL" clId="{A061E460-C39B-4E07-892E-D41A1BBA0CF8}" dt="2026-09-07T11:09:49.019" v="55" actId="20577"/>
          <ac:spMkLst>
            <pc:docMk/>
            <pc:sldMk cId="1575931227" sldId="264"/>
            <ac:spMk id="3" creationId="{396A0B2D-0310-3D3C-CE48-09D3D510A9CF}"/>
          </ac:spMkLst>
        </pc:spChg>
        <pc:picChg chg="mod">
          <ac:chgData name="Marielle H. Dahlstrøen" userId="df4c42a4-42f9-4f35-9fd9-71386fa87529" providerId="ADAL" clId="{A061E460-C39B-4E07-892E-D41A1BBA0CF8}" dt="2026-09-07T11:09:59.854" v="57" actId="1076"/>
          <ac:picMkLst>
            <pc:docMk/>
            <pc:sldMk cId="1575931227" sldId="264"/>
            <ac:picMk id="4" creationId="{3F8DA324-8D39-8846-805A-73FD4098E18B}"/>
          </ac:picMkLst>
        </pc:picChg>
      </pc:sldChg>
      <pc:sldChg chg="modSp mod">
        <pc:chgData name="Marielle H. Dahlstrøen" userId="df4c42a4-42f9-4f35-9fd9-71386fa87529" providerId="ADAL" clId="{A061E460-C39B-4E07-892E-D41A1BBA0CF8}" dt="2026-09-07T10:57:53.799" v="3" actId="20577"/>
        <pc:sldMkLst>
          <pc:docMk/>
          <pc:sldMk cId="3758461919" sldId="265"/>
        </pc:sldMkLst>
        <pc:spChg chg="mod">
          <ac:chgData name="Marielle H. Dahlstrøen" userId="df4c42a4-42f9-4f35-9fd9-71386fa87529" providerId="ADAL" clId="{A061E460-C39B-4E07-892E-D41A1BBA0CF8}" dt="2026-09-07T10:57:53.799" v="3" actId="20577"/>
          <ac:spMkLst>
            <pc:docMk/>
            <pc:sldMk cId="3758461919" sldId="265"/>
            <ac:spMk id="3" creationId="{08036F67-DDB9-A374-F158-19C8FCD5A3BE}"/>
          </ac:spMkLst>
        </pc:spChg>
      </pc:sldChg>
      <pc:sldChg chg="addSp modSp mod">
        <pc:chgData name="Marielle H. Dahlstrøen" userId="df4c42a4-42f9-4f35-9fd9-71386fa87529" providerId="ADAL" clId="{A061E460-C39B-4E07-892E-D41A1BBA0CF8}" dt="2026-09-07T11:08:38.910" v="47" actId="14826"/>
        <pc:sldMkLst>
          <pc:docMk/>
          <pc:sldMk cId="1689761549" sldId="268"/>
        </pc:sldMkLst>
        <pc:spChg chg="mod">
          <ac:chgData name="Marielle H. Dahlstrøen" userId="df4c42a4-42f9-4f35-9fd9-71386fa87529" providerId="ADAL" clId="{A061E460-C39B-4E07-892E-D41A1BBA0CF8}" dt="2026-09-07T11:04:29.021" v="46" actId="20577"/>
          <ac:spMkLst>
            <pc:docMk/>
            <pc:sldMk cId="1689761549" sldId="268"/>
            <ac:spMk id="14" creationId="{46CB8DE6-27D8-19EF-EE0D-0C90608B0BCB}"/>
          </ac:spMkLst>
        </pc:spChg>
        <pc:picChg chg="add mod">
          <ac:chgData name="Marielle H. Dahlstrøen" userId="df4c42a4-42f9-4f35-9fd9-71386fa87529" providerId="ADAL" clId="{A061E460-C39B-4E07-892E-D41A1BBA0CF8}" dt="2026-09-07T10:59:37.499" v="27" actId="1076"/>
          <ac:picMkLst>
            <pc:docMk/>
            <pc:sldMk cId="1689761549" sldId="268"/>
            <ac:picMk id="5" creationId="{0D85384D-0543-F515-8534-B6E1C9D2CDB9}"/>
          </ac:picMkLst>
        </pc:picChg>
        <pc:picChg chg="mod">
          <ac:chgData name="Marielle H. Dahlstrøen" userId="df4c42a4-42f9-4f35-9fd9-71386fa87529" providerId="ADAL" clId="{A061E460-C39B-4E07-892E-D41A1BBA0CF8}" dt="2026-09-07T11:00:38.603" v="29" actId="14826"/>
          <ac:picMkLst>
            <pc:docMk/>
            <pc:sldMk cId="1689761549" sldId="268"/>
            <ac:picMk id="6" creationId="{CAFA2D02-FC42-99F8-1607-868EDEA62646}"/>
          </ac:picMkLst>
        </pc:picChg>
        <pc:picChg chg="add mod">
          <ac:chgData name="Marielle H. Dahlstrøen" userId="df4c42a4-42f9-4f35-9fd9-71386fa87529" providerId="ADAL" clId="{A061E460-C39B-4E07-892E-D41A1BBA0CF8}" dt="2026-09-07T11:08:38.910" v="47" actId="14826"/>
          <ac:picMkLst>
            <pc:docMk/>
            <pc:sldMk cId="1689761549" sldId="268"/>
            <ac:picMk id="8" creationId="{DF5B6587-242F-C73E-D72D-1F81441854A5}"/>
          </ac:picMkLst>
        </pc:picChg>
      </pc:sldChg>
      <pc:sldChg chg="modSp mod">
        <pc:chgData name="Marielle H. Dahlstrøen" userId="df4c42a4-42f9-4f35-9fd9-71386fa87529" providerId="ADAL" clId="{A061E460-C39B-4E07-892E-D41A1BBA0CF8}" dt="2026-09-07T10:58:47.502" v="17" actId="1076"/>
        <pc:sldMkLst>
          <pc:docMk/>
          <pc:sldMk cId="3005337715" sldId="285"/>
        </pc:sldMkLst>
        <pc:spChg chg="mod">
          <ac:chgData name="Marielle H. Dahlstrøen" userId="df4c42a4-42f9-4f35-9fd9-71386fa87529" providerId="ADAL" clId="{A061E460-C39B-4E07-892E-D41A1BBA0CF8}" dt="2026-09-07T10:58:30.751" v="16" actId="20577"/>
          <ac:spMkLst>
            <pc:docMk/>
            <pc:sldMk cId="3005337715" sldId="285"/>
            <ac:spMk id="3" creationId="{599EF0FA-7B8C-EF6A-4E21-783C5E5E15F8}"/>
          </ac:spMkLst>
        </pc:spChg>
        <pc:picChg chg="mod">
          <ac:chgData name="Marielle H. Dahlstrøen" userId="df4c42a4-42f9-4f35-9fd9-71386fa87529" providerId="ADAL" clId="{A061E460-C39B-4E07-892E-D41A1BBA0CF8}" dt="2026-09-07T10:58:47.502" v="17" actId="1076"/>
          <ac:picMkLst>
            <pc:docMk/>
            <pc:sldMk cId="3005337715" sldId="285"/>
            <ac:picMk id="5" creationId="{92C98C05-BBD2-06C1-54F4-40DF8D0E590B}"/>
          </ac:picMkLst>
        </pc:picChg>
        <pc:picChg chg="mod">
          <ac:chgData name="Marielle H. Dahlstrøen" userId="df4c42a4-42f9-4f35-9fd9-71386fa87529" providerId="ADAL" clId="{A061E460-C39B-4E07-892E-D41A1BBA0CF8}" dt="2026-09-07T10:58:47.502" v="17" actId="1076"/>
          <ac:picMkLst>
            <pc:docMk/>
            <pc:sldMk cId="3005337715" sldId="285"/>
            <ac:picMk id="7" creationId="{28CB654F-98ED-338F-03F0-D92DF9E41D7B}"/>
          </ac:picMkLst>
        </pc:picChg>
        <pc:picChg chg="mod">
          <ac:chgData name="Marielle H. Dahlstrøen" userId="df4c42a4-42f9-4f35-9fd9-71386fa87529" providerId="ADAL" clId="{A061E460-C39B-4E07-892E-D41A1BBA0CF8}" dt="2026-09-07T10:58:47.502" v="17" actId="1076"/>
          <ac:picMkLst>
            <pc:docMk/>
            <pc:sldMk cId="3005337715" sldId="285"/>
            <ac:picMk id="9" creationId="{099B1128-EC5C-F624-7EB0-D1E71B117B1F}"/>
          </ac:picMkLst>
        </pc:picChg>
        <pc:picChg chg="mod">
          <ac:chgData name="Marielle H. Dahlstrøen" userId="df4c42a4-42f9-4f35-9fd9-71386fa87529" providerId="ADAL" clId="{A061E460-C39B-4E07-892E-D41A1BBA0CF8}" dt="2026-09-07T10:58:47.502" v="17" actId="1076"/>
          <ac:picMkLst>
            <pc:docMk/>
            <pc:sldMk cId="3005337715" sldId="285"/>
            <ac:picMk id="11" creationId="{C2F43DBD-6946-B1EF-A1DB-654B3C89C5A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987721-7A58-4D0E-A44B-9AE271141B91}" type="datetimeFigureOut">
              <a:rPr lang="nb-NO" smtClean="0"/>
              <a:t>08.09.2026</a:t>
            </a:fld>
            <a:endParaRPr lang="nb-NO"/>
          </a:p>
        </p:txBody>
      </p:sp>
      <p:sp>
        <p:nvSpPr>
          <p:cNvPr id="4" name="Plassholder for lysbilde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53BE0F-CF3D-45DF-85E3-AA018962A884}" type="slidenum">
              <a:rPr lang="nb-NO" smtClean="0"/>
              <a:t>‹#›</a:t>
            </a:fld>
            <a:endParaRPr lang="nb-NO"/>
          </a:p>
        </p:txBody>
      </p:sp>
    </p:spTree>
    <p:extLst>
      <p:ext uri="{BB962C8B-B14F-4D97-AF65-F5344CB8AC3E}">
        <p14:creationId xmlns:p14="http://schemas.microsoft.com/office/powerpoint/2010/main" val="1453396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4053BE0F-CF3D-45DF-85E3-AA018962A884}" type="slidenum">
              <a:rPr lang="nb-NO" smtClean="0"/>
              <a:t>11</a:t>
            </a:fld>
            <a:endParaRPr lang="nb-NO"/>
          </a:p>
        </p:txBody>
      </p:sp>
    </p:spTree>
    <p:extLst>
      <p:ext uri="{BB962C8B-B14F-4D97-AF65-F5344CB8AC3E}">
        <p14:creationId xmlns:p14="http://schemas.microsoft.com/office/powerpoint/2010/main" val="3270156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nb-NO"/>
              <a:t>Klikk for å redigere tittelstil</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77A8C4D9-6B76-476A-9EF6-C477C4AF9ECD}" type="datetime1">
              <a:rPr lang="nb-NO" smtClean="0"/>
              <a:t>08.09.2026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179212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28D8550A-D24D-43E8-B302-BE62A7F5126B}" type="datetime1">
              <a:rPr lang="nb-NO" smtClean="0"/>
              <a:t>08.09.2026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3993570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nb-NO"/>
              <a:t>Klikk for å redigere tittelstil</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5314A772-19B6-42C4-9434-3E5D5DA0525C}" type="datetime1">
              <a:rPr lang="nb-NO" smtClean="0"/>
              <a:t>08.09.2026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151314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33F3E68C-A510-499B-BC66-06D8C255BA5A}" type="datetime1">
              <a:rPr lang="nb-NO" smtClean="0"/>
              <a:t>08.09.2026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1136926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nb-NO"/>
              <a:t>Klikk for å redigere tittelstil</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472381" y="3340100"/>
            <a:ext cx="2901255" cy="49127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3471863" y="3340100"/>
            <a:ext cx="2915543" cy="491278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F3FE1F42-78C4-4C99-BD06-EB2B81E90298}" type="datetime1">
              <a:rPr lang="nb-NO" smtClean="0"/>
              <a:t>08.09.2026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3458661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86F2A805-77BF-4AA6-91E9-51920FD78BEB}" type="datetime1">
              <a:rPr lang="nb-NO" smtClean="0"/>
              <a:t>08.09.2026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4147819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AD759C-917A-44CE-8B24-0DCE52C4380C}" type="datetime1">
              <a:rPr lang="nb-NO" smtClean="0"/>
              <a:t>08.09.2026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1143450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nb-NO"/>
              <a:t>Klikk for å redigere tittelstil</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FAE7C80-3AA3-43FD-8A34-84F7A0B885F8}" type="datetime1">
              <a:rPr lang="nb-NO" smtClean="0"/>
              <a:t>08.09.2026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30071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nb-NO"/>
              <a:t>Klikk for å redigere tittelstil</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BFE6D734-C670-451D-8035-537DEA6CD246}" type="datetime1">
              <a:rPr lang="nb-NO" smtClean="0"/>
              <a:t>08.09.2026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726624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55DC607A-6AC9-45F5-BDCB-0DBFBA8565F0}" type="datetime1">
              <a:rPr lang="nb-NO" smtClean="0"/>
              <a:t>08.09.2026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1225324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A5BACF35-560D-403E-9782-4A1CA9E4A1AB}" type="datetime1">
              <a:rPr lang="nb-NO" smtClean="0"/>
              <a:t>08.09.2026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E1017C-5A17-4C4A-80B0-74CD1F081CC5}" type="slidenum">
              <a:rPr lang="nb-NO" smtClean="0"/>
              <a:t>‹#›</a:t>
            </a:fld>
            <a:endParaRPr lang="nb-NO"/>
          </a:p>
        </p:txBody>
      </p:sp>
    </p:spTree>
    <p:extLst>
      <p:ext uri="{BB962C8B-B14F-4D97-AF65-F5344CB8AC3E}">
        <p14:creationId xmlns:p14="http://schemas.microsoft.com/office/powerpoint/2010/main" val="2187541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223A99D6-530B-4CC0-9B54-F7A7E8965FDF}" type="datetime1">
              <a:rPr lang="nb-NO" smtClean="0"/>
              <a:t>08.09.2026</a:t>
            </a:fld>
            <a:endParaRPr lang="nb-NO"/>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b-NO"/>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9FE1017C-5A17-4C4A-80B0-74CD1F081CC5}" type="slidenum">
              <a:rPr lang="nb-NO" smtClean="0"/>
              <a:t>‹#›</a:t>
            </a:fld>
            <a:endParaRPr lang="nb-NO"/>
          </a:p>
        </p:txBody>
      </p:sp>
    </p:spTree>
    <p:extLst>
      <p:ext uri="{BB962C8B-B14F-4D97-AF65-F5344CB8AC3E}">
        <p14:creationId xmlns:p14="http://schemas.microsoft.com/office/powerpoint/2010/main" val="41186942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hyperlink" Target="https://lovdata.no/dokument/NL/lov/2005-06-17-64" TargetMode="External"/><Relationship Id="rId5" Type="http://schemas.openxmlformats.org/officeDocument/2006/relationships/hyperlink" Target="https://www.udir.no/laring-og-trivsel/rammeplan-for-barnehagen/" TargetMode="Externa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www.ntnu.no/rkbu/litenogny/foreldre"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hyperlink" Target="http://www.tussilago.barnehage.no/" TargetMode="External"/><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430D7070-D735-2289-A52D-268C07690E02}"/>
              </a:ext>
            </a:extLst>
          </p:cNvPr>
          <p:cNvSpPr/>
          <p:nvPr/>
        </p:nvSpPr>
        <p:spPr>
          <a:xfrm>
            <a:off x="369003" y="472631"/>
            <a:ext cx="5960312" cy="8282863"/>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endParaRPr lang="nb-NO"/>
          </a:p>
        </p:txBody>
      </p:sp>
      <p:sp>
        <p:nvSpPr>
          <p:cNvPr id="11" name="Rektangel 10">
            <a:extLst>
              <a:ext uri="{FF2B5EF4-FFF2-40B4-BE49-F238E27FC236}">
                <a16:creationId xmlns:a16="http://schemas.microsoft.com/office/drawing/2014/main" id="{5AA6DC96-C5C8-FC70-30DC-6D282FC4BF76}"/>
              </a:ext>
            </a:extLst>
          </p:cNvPr>
          <p:cNvSpPr/>
          <p:nvPr/>
        </p:nvSpPr>
        <p:spPr>
          <a:xfrm>
            <a:off x="316961" y="357717"/>
            <a:ext cx="1990254" cy="3247214"/>
          </a:xfrm>
          <a:prstGeom prst="rect">
            <a:avLst/>
          </a:prstGeom>
          <a:solidFill>
            <a:srgbClr val="FAD97F"/>
          </a:solidFill>
          <a:ln w="25400" cap="flat" cmpd="sng" algn="ctr">
            <a:solidFill>
              <a:srgbClr val="FAD97F"/>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br>
              <a:rPr lang="nb-NO" sz="2400" b="1">
                <a:latin typeface="Bradley Hand ITC"/>
                <a:cs typeface="Arial"/>
              </a:rPr>
            </a:br>
            <a:r>
              <a:rPr lang="nb-NO" sz="2400" b="1">
                <a:solidFill>
                  <a:sysClr val="windowText" lastClr="000000"/>
                </a:solidFill>
                <a:latin typeface="Bradley Hand ITC" panose="03070402050302030203" pitchFamily="66" charset="0"/>
                <a:cs typeface="Arial"/>
              </a:rPr>
              <a:t>Å</a:t>
            </a:r>
            <a:endParaRPr lang="en-US" sz="2400" b="1">
              <a:solidFill>
                <a:sysClr val="windowText" lastClr="000000"/>
              </a:solidFill>
              <a:latin typeface="Bradley Hand ITC" panose="03070402050302030203" pitchFamily="66" charset="0"/>
            </a:endParaRPr>
          </a:p>
          <a:p>
            <a:pPr algn="ctr"/>
            <a:r>
              <a:rPr lang="nb-NO" sz="2400" b="1">
                <a:solidFill>
                  <a:sysClr val="windowText" lastClr="000000"/>
                </a:solidFill>
                <a:latin typeface="Bradley Hand ITC" panose="03070402050302030203" pitchFamily="66" charset="0"/>
                <a:ea typeface="Sans Serif Collection"/>
                <a:cs typeface="Arial"/>
              </a:rPr>
              <a:t>R</a:t>
            </a:r>
          </a:p>
          <a:p>
            <a:pPr algn="ctr"/>
            <a:r>
              <a:rPr lang="nb-NO" sz="2400" b="1">
                <a:solidFill>
                  <a:sysClr val="windowText" lastClr="000000"/>
                </a:solidFill>
                <a:latin typeface="Bradley Hand ITC" panose="03070402050302030203" pitchFamily="66" charset="0"/>
                <a:ea typeface="Sans Serif Collection"/>
                <a:cs typeface="Arial"/>
              </a:rPr>
              <a:t>S</a:t>
            </a:r>
          </a:p>
          <a:p>
            <a:pPr algn="ctr"/>
            <a:r>
              <a:rPr lang="nb-NO" sz="2400" b="1">
                <a:solidFill>
                  <a:sysClr val="windowText" lastClr="000000"/>
                </a:solidFill>
                <a:latin typeface="Bradley Hand ITC" panose="03070402050302030203" pitchFamily="66" charset="0"/>
                <a:ea typeface="Sans Serif Collection"/>
                <a:cs typeface="Arial"/>
              </a:rPr>
              <a:t>P</a:t>
            </a:r>
            <a:endParaRPr lang="nb-NO" sz="2400" b="1">
              <a:solidFill>
                <a:sysClr val="windowText" lastClr="000000"/>
              </a:solidFill>
              <a:latin typeface="Bradley Hand ITC" panose="03070402050302030203" pitchFamily="66" charset="0"/>
              <a:ea typeface="Sans Serif Collection" panose="020B0502040504020204" pitchFamily="34" charset="0"/>
              <a:cs typeface="Arial"/>
            </a:endParaRPr>
          </a:p>
          <a:p>
            <a:pPr algn="ctr"/>
            <a:r>
              <a:rPr lang="nb-NO" sz="2400" b="1">
                <a:solidFill>
                  <a:sysClr val="windowText" lastClr="000000"/>
                </a:solidFill>
                <a:latin typeface="Bradley Hand ITC" panose="03070402050302030203" pitchFamily="66" charset="0"/>
                <a:ea typeface="Sans Serif Collection"/>
                <a:cs typeface="Arial"/>
              </a:rPr>
              <a:t>L</a:t>
            </a:r>
          </a:p>
          <a:p>
            <a:pPr algn="ctr"/>
            <a:r>
              <a:rPr lang="nb-NO" sz="2400" b="1">
                <a:solidFill>
                  <a:sysClr val="windowText" lastClr="000000"/>
                </a:solidFill>
                <a:latin typeface="Bradley Hand ITC" panose="03070402050302030203" pitchFamily="66" charset="0"/>
                <a:ea typeface="Sans Serif Collection"/>
                <a:cs typeface="Arial"/>
              </a:rPr>
              <a:t>A</a:t>
            </a:r>
          </a:p>
          <a:p>
            <a:pPr algn="ctr"/>
            <a:r>
              <a:rPr lang="nb-NO" sz="2400" b="1">
                <a:solidFill>
                  <a:sysClr val="windowText" lastClr="000000"/>
                </a:solidFill>
                <a:latin typeface="Bradley Hand ITC" panose="03070402050302030203" pitchFamily="66" charset="0"/>
                <a:ea typeface="Sans Serif Collection" panose="020B0502040504020204" pitchFamily="34" charset="0"/>
                <a:cs typeface="Arial"/>
              </a:rPr>
              <a:t>N</a:t>
            </a:r>
          </a:p>
          <a:p>
            <a:pPr algn="ctr"/>
            <a:endParaRPr lang="nb-NO" sz="2400" b="1">
              <a:solidFill>
                <a:sysClr val="windowText" lastClr="000000"/>
              </a:solidFill>
              <a:latin typeface="Sans Serif Collection" panose="020B0502040504020204" pitchFamily="34" charset="0"/>
              <a:ea typeface="Sans Serif Collection" panose="020B0502040504020204" pitchFamily="34" charset="0"/>
              <a:cs typeface="Sans Serif Collection" panose="020B0502040504020204" pitchFamily="34" charset="0"/>
            </a:endParaRPr>
          </a:p>
          <a:p>
            <a:pPr algn="ctr"/>
            <a:endParaRPr lang="nb-NO" b="1">
              <a:solidFill>
                <a:sysClr val="windowText" lastClr="000000"/>
              </a:solidFill>
              <a:latin typeface="Arial" panose="020B0604020202020204" pitchFamily="34" charset="0"/>
              <a:cs typeface="Arial" panose="020B0604020202020204" pitchFamily="34" charset="0"/>
            </a:endParaRPr>
          </a:p>
        </p:txBody>
      </p:sp>
      <p:pic>
        <p:nvPicPr>
          <p:cNvPr id="12" name="Bilde 11">
            <a:extLst>
              <a:ext uri="{FF2B5EF4-FFF2-40B4-BE49-F238E27FC236}">
                <a16:creationId xmlns:a16="http://schemas.microsoft.com/office/drawing/2014/main" id="{FF01A48E-DE85-8EA4-ECBE-CD3D41FE6D91}"/>
              </a:ext>
            </a:extLst>
          </p:cNvPr>
          <p:cNvPicPr>
            <a:picLocks noChangeAspect="1"/>
          </p:cNvPicPr>
          <p:nvPr/>
        </p:nvPicPr>
        <p:blipFill>
          <a:blip r:embed="rId2"/>
          <a:srcRect t="9163" b="9163"/>
          <a:stretch>
            <a:fillRect/>
          </a:stretch>
        </p:blipFill>
        <p:spPr>
          <a:xfrm>
            <a:off x="3415151" y="4444413"/>
            <a:ext cx="3133000" cy="1526483"/>
          </a:xfrm>
          <a:prstGeom prst="rect">
            <a:avLst/>
          </a:prstGeom>
        </p:spPr>
      </p:pic>
      <p:pic>
        <p:nvPicPr>
          <p:cNvPr id="13" name="Bilde 12">
            <a:extLst>
              <a:ext uri="{FF2B5EF4-FFF2-40B4-BE49-F238E27FC236}">
                <a16:creationId xmlns:a16="http://schemas.microsoft.com/office/drawing/2014/main" id="{AA4B608D-7B03-B3D9-286E-623AD1760160}"/>
              </a:ext>
            </a:extLst>
          </p:cNvPr>
          <p:cNvPicPr>
            <a:picLocks noChangeAspect="1"/>
          </p:cNvPicPr>
          <p:nvPr/>
        </p:nvPicPr>
        <p:blipFill>
          <a:blip r:embed="rId3"/>
          <a:srcRect t="21264" b="21264"/>
          <a:stretch>
            <a:fillRect/>
          </a:stretch>
        </p:blipFill>
        <p:spPr>
          <a:xfrm>
            <a:off x="2316647" y="347859"/>
            <a:ext cx="4257161" cy="3257072"/>
          </a:xfrm>
          <a:prstGeom prst="rect">
            <a:avLst/>
          </a:prstGeom>
        </p:spPr>
      </p:pic>
      <p:pic>
        <p:nvPicPr>
          <p:cNvPr id="14" name="Bilde 13">
            <a:extLst>
              <a:ext uri="{FF2B5EF4-FFF2-40B4-BE49-F238E27FC236}">
                <a16:creationId xmlns:a16="http://schemas.microsoft.com/office/drawing/2014/main" id="{1DC5DB77-D88B-A383-A1D3-0BFA691375A3}"/>
              </a:ext>
            </a:extLst>
          </p:cNvPr>
          <p:cNvPicPr>
            <a:picLocks noChangeAspect="1"/>
          </p:cNvPicPr>
          <p:nvPr/>
        </p:nvPicPr>
        <p:blipFill>
          <a:blip r:embed="rId4"/>
          <a:srcRect t="16462" b="16462"/>
          <a:stretch>
            <a:fillRect/>
          </a:stretch>
        </p:blipFill>
        <p:spPr>
          <a:xfrm>
            <a:off x="3406927" y="5970896"/>
            <a:ext cx="3133139" cy="2825245"/>
          </a:xfrm>
          <a:prstGeom prst="rect">
            <a:avLst/>
          </a:prstGeom>
        </p:spPr>
      </p:pic>
      <p:pic>
        <p:nvPicPr>
          <p:cNvPr id="15" name="Bilde 14">
            <a:extLst>
              <a:ext uri="{FF2B5EF4-FFF2-40B4-BE49-F238E27FC236}">
                <a16:creationId xmlns:a16="http://schemas.microsoft.com/office/drawing/2014/main" id="{37AB72A8-DC36-A7BB-CC9B-27AE68A8D485}"/>
              </a:ext>
            </a:extLst>
          </p:cNvPr>
          <p:cNvPicPr>
            <a:picLocks noChangeAspect="1"/>
          </p:cNvPicPr>
          <p:nvPr/>
        </p:nvPicPr>
        <p:blipFill>
          <a:blip r:embed="rId5"/>
          <a:srcRect l="2911" r="2911"/>
          <a:stretch>
            <a:fillRect/>
          </a:stretch>
        </p:blipFill>
        <p:spPr>
          <a:xfrm>
            <a:off x="306524" y="4406704"/>
            <a:ext cx="3100403" cy="4389437"/>
          </a:xfrm>
          <a:prstGeom prst="rect">
            <a:avLst/>
          </a:prstGeom>
        </p:spPr>
      </p:pic>
      <p:sp>
        <p:nvSpPr>
          <p:cNvPr id="16" name="Rektangel 15">
            <a:extLst>
              <a:ext uri="{FF2B5EF4-FFF2-40B4-BE49-F238E27FC236}">
                <a16:creationId xmlns:a16="http://schemas.microsoft.com/office/drawing/2014/main" id="{70A96C19-5E1B-E9B1-5D57-2781793E7782}"/>
              </a:ext>
            </a:extLst>
          </p:cNvPr>
          <p:cNvSpPr/>
          <p:nvPr/>
        </p:nvSpPr>
        <p:spPr>
          <a:xfrm>
            <a:off x="2310359" y="3608307"/>
            <a:ext cx="4238998" cy="831583"/>
          </a:xfrm>
          <a:prstGeom prst="rect">
            <a:avLst/>
          </a:prstGeom>
          <a:solidFill>
            <a:sysClr val="window" lastClr="FFFFFF"/>
          </a:solidFill>
          <a:ln w="25400" cap="flat" cmpd="sng" algn="ctr">
            <a:solidFill>
              <a:sysClr val="window" lastClr="FFFFFF"/>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panose="03070402050302030203" pitchFamily="66" charset="0"/>
                <a:cs typeface="Arial"/>
              </a:rPr>
              <a:t>«En god start setter spor» </a:t>
            </a:r>
          </a:p>
        </p:txBody>
      </p:sp>
      <p:sp>
        <p:nvSpPr>
          <p:cNvPr id="17" name="Rektangel 16">
            <a:extLst>
              <a:ext uri="{FF2B5EF4-FFF2-40B4-BE49-F238E27FC236}">
                <a16:creationId xmlns:a16="http://schemas.microsoft.com/office/drawing/2014/main" id="{5868BE9C-64D6-3016-11BA-0363EEA815C0}"/>
              </a:ext>
            </a:extLst>
          </p:cNvPr>
          <p:cNvSpPr/>
          <p:nvPr/>
        </p:nvSpPr>
        <p:spPr>
          <a:xfrm>
            <a:off x="316961" y="3609781"/>
            <a:ext cx="1984141" cy="828634"/>
          </a:xfrm>
          <a:prstGeom prst="rect">
            <a:avLst/>
          </a:prstGeom>
          <a:solidFill>
            <a:srgbClr val="9BBB59">
              <a:lumMod val="20000"/>
              <a:lumOff val="80000"/>
            </a:srgbClr>
          </a:solidFill>
          <a:ln w="25400" cap="flat" cmpd="sng" algn="ctr">
            <a:solidFill>
              <a:srgbClr val="9BBB59">
                <a:lumMod val="20000"/>
                <a:lumOff val="8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FFC000"/>
                </a:solidFill>
                <a:latin typeface="Bradley Hand ITC" panose="03070402050302030203" pitchFamily="66" charset="0"/>
                <a:cs typeface="Arial"/>
              </a:rPr>
              <a:t>2026/2027</a:t>
            </a:r>
            <a:endParaRPr lang="nb-NO" sz="2800" b="1">
              <a:solidFill>
                <a:srgbClr val="FFC000"/>
              </a:solidFill>
              <a:latin typeface="Bradley Hand ITC" panose="03070402050302030203" pitchFamily="66" charset="0"/>
              <a:cs typeface="Arial" panose="020B0604020202020204" pitchFamily="34" charset="0"/>
            </a:endParaRPr>
          </a:p>
        </p:txBody>
      </p:sp>
      <p:sp>
        <p:nvSpPr>
          <p:cNvPr id="18" name="Plassholder for lysbildenummer 17">
            <a:extLst>
              <a:ext uri="{FF2B5EF4-FFF2-40B4-BE49-F238E27FC236}">
                <a16:creationId xmlns:a16="http://schemas.microsoft.com/office/drawing/2014/main" id="{ACB42F83-6882-5382-875B-1ECC0FB0A604}"/>
              </a:ext>
            </a:extLst>
          </p:cNvPr>
          <p:cNvSpPr>
            <a:spLocks noGrp="1"/>
          </p:cNvSpPr>
          <p:nvPr>
            <p:ph type="sldNum" sz="quarter" idx="12"/>
          </p:nvPr>
        </p:nvSpPr>
        <p:spPr/>
        <p:txBody>
          <a:bodyPr/>
          <a:lstStyle/>
          <a:p>
            <a:fld id="{9FE1017C-5A17-4C4A-80B0-74CD1F081CC5}" type="slidenum">
              <a:rPr lang="nb-NO" smtClean="0"/>
              <a:t>1</a:t>
            </a:fld>
            <a:endParaRPr lang="nb-NO"/>
          </a:p>
        </p:txBody>
      </p:sp>
    </p:spTree>
    <p:extLst>
      <p:ext uri="{BB962C8B-B14F-4D97-AF65-F5344CB8AC3E}">
        <p14:creationId xmlns:p14="http://schemas.microsoft.com/office/powerpoint/2010/main" val="3944967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2D39CF-4F85-719C-B5DB-C24836C1B200}"/>
              </a:ext>
            </a:extLst>
          </p:cNvPr>
          <p:cNvSpPr>
            <a:spLocks noGrp="1"/>
          </p:cNvSpPr>
          <p:nvPr/>
        </p:nvSpPr>
        <p:spPr>
          <a:xfrm>
            <a:off x="238990" y="197630"/>
            <a:ext cx="6380019" cy="8748739"/>
          </a:xfrm>
          <a:prstGeom prst="rect">
            <a:avLst/>
          </a:prstGeom>
          <a:solidFill>
            <a:srgbClr val="9BBB59">
              <a:lumMod val="20000"/>
              <a:lumOff val="80000"/>
            </a:srgb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ysClr val="windowText" lastClr="000000"/>
                </a:solidFill>
                <a:latin typeface="Calibri"/>
              </a:defRPr>
            </a:lvl1pPr>
          </a:lstStyle>
          <a:p>
            <a:br>
              <a:rPr lang="nb-NO" sz="2800">
                <a:solidFill>
                  <a:srgbClr val="9BBB59"/>
                </a:solidFill>
                <a:latin typeface="Arial"/>
                <a:cs typeface="Arial"/>
              </a:rPr>
            </a:br>
            <a:endParaRPr lang="nb-NO" sz="2800">
              <a:solidFill>
                <a:srgbClr val="9BBB59"/>
              </a:solidFill>
              <a:latin typeface="Arial"/>
              <a:cs typeface="Arial"/>
            </a:endParaRPr>
          </a:p>
        </p:txBody>
      </p:sp>
      <p:sp>
        <p:nvSpPr>
          <p:cNvPr id="3" name="TekstSylinder 6">
            <a:extLst>
              <a:ext uri="{FF2B5EF4-FFF2-40B4-BE49-F238E27FC236}">
                <a16:creationId xmlns:a16="http://schemas.microsoft.com/office/drawing/2014/main" id="{D2A2CCCD-090D-27A3-CBAB-008B92A0205A}"/>
              </a:ext>
            </a:extLst>
          </p:cNvPr>
          <p:cNvSpPr txBox="1"/>
          <p:nvPr/>
        </p:nvSpPr>
        <p:spPr>
          <a:xfrm>
            <a:off x="495379" y="860960"/>
            <a:ext cx="5847870" cy="7201972"/>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1200" b="1">
                <a:latin typeface="Arial"/>
                <a:ea typeface="Calibri"/>
                <a:cs typeface="Arial"/>
              </a:rPr>
              <a:t>Stjørdal barnehage SA</a:t>
            </a:r>
          </a:p>
          <a:p>
            <a:endParaRPr lang="nb-NO" sz="1200">
              <a:latin typeface="Arial"/>
              <a:ea typeface="Calibri"/>
              <a:cs typeface="Arial"/>
            </a:endParaRPr>
          </a:p>
          <a:p>
            <a:r>
              <a:rPr lang="nb-NO" sz="1200" b="1">
                <a:latin typeface="Arial"/>
                <a:ea typeface="Calibri"/>
                <a:cs typeface="Arial"/>
              </a:rPr>
              <a:t>Innledning</a:t>
            </a:r>
          </a:p>
          <a:p>
            <a:endParaRPr lang="nb-NO" sz="1200"/>
          </a:p>
          <a:p>
            <a:r>
              <a:rPr lang="nb-NO" sz="1200" b="1">
                <a:latin typeface="Arial"/>
                <a:cs typeface="Arial"/>
              </a:rPr>
              <a:t>Organisering</a:t>
            </a:r>
            <a:r>
              <a:rPr lang="nb-NO" sz="1200">
                <a:latin typeface="Arial"/>
                <a:cs typeface="Arial"/>
              </a:rPr>
              <a:t>  </a:t>
            </a:r>
            <a:endParaRPr lang="nb-NO" sz="1200">
              <a:latin typeface="Arial"/>
              <a:ea typeface="Calibri"/>
              <a:cs typeface="Arial"/>
            </a:endParaRPr>
          </a:p>
          <a:p>
            <a:pPr marL="171450" indent="-171450">
              <a:buFontTx/>
              <a:buChar char="-"/>
            </a:pPr>
            <a:r>
              <a:rPr lang="nb-NO" sz="1200">
                <a:latin typeface="Arial"/>
                <a:ea typeface="Calibri"/>
                <a:cs typeface="Arial"/>
              </a:rPr>
              <a:t>Barnegruppene</a:t>
            </a:r>
          </a:p>
          <a:p>
            <a:pPr marL="171450" indent="-171450">
              <a:buFontTx/>
              <a:buChar char="-"/>
            </a:pPr>
            <a:r>
              <a:rPr lang="nb-NO" sz="1200">
                <a:latin typeface="Arial"/>
                <a:cs typeface="Arial"/>
              </a:rPr>
              <a:t>Personalet </a:t>
            </a:r>
          </a:p>
          <a:p>
            <a:r>
              <a:rPr lang="nb-NO" sz="1200">
                <a:latin typeface="Arial"/>
                <a:cs typeface="Arial"/>
              </a:rPr>
              <a:t>                                                       </a:t>
            </a:r>
            <a:endParaRPr lang="nb-NO" sz="1200">
              <a:latin typeface="Arial"/>
              <a:ea typeface="Calibri"/>
              <a:cs typeface="Arial"/>
            </a:endParaRPr>
          </a:p>
          <a:p>
            <a:r>
              <a:rPr lang="nb-NO" sz="1200" b="1">
                <a:latin typeface="Arial"/>
                <a:cs typeface="Arial"/>
              </a:rPr>
              <a:t>Vårt verdigrunnlag</a:t>
            </a:r>
            <a:endParaRPr lang="nb-NO" sz="1200" b="1">
              <a:latin typeface="Arial"/>
              <a:ea typeface="Calibri"/>
              <a:cs typeface="Arial"/>
            </a:endParaRPr>
          </a:p>
          <a:p>
            <a:pPr marL="171450" indent="-171450">
              <a:buFontTx/>
              <a:buChar char="-"/>
            </a:pPr>
            <a:r>
              <a:rPr lang="nb-NO" sz="1200">
                <a:latin typeface="Arial"/>
                <a:cs typeface="Arial"/>
              </a:rPr>
              <a:t>Vår verdimodell</a:t>
            </a:r>
          </a:p>
          <a:p>
            <a:endParaRPr lang="nb-NO" sz="1200">
              <a:latin typeface="Arial"/>
              <a:cs typeface="Arial"/>
            </a:endParaRPr>
          </a:p>
          <a:p>
            <a:r>
              <a:rPr lang="nb-NO" sz="1200" b="1">
                <a:latin typeface="Arial"/>
                <a:cs typeface="Arial"/>
              </a:rPr>
              <a:t>Vår visjon, vårt hovedmål og våre verdiord</a:t>
            </a:r>
            <a:endParaRPr lang="nb-NO" sz="1200" b="1">
              <a:latin typeface="Arial"/>
              <a:ea typeface="Calibri"/>
              <a:cs typeface="Arial"/>
            </a:endParaRPr>
          </a:p>
          <a:p>
            <a:endParaRPr lang="nb-NO" sz="1200">
              <a:latin typeface="Arial"/>
              <a:ea typeface="Calibri"/>
              <a:cs typeface="Arial"/>
            </a:endParaRPr>
          </a:p>
          <a:p>
            <a:r>
              <a:rPr lang="nb-NO" sz="1200" b="1" err="1">
                <a:latin typeface="Arial"/>
                <a:ea typeface="Calibri"/>
                <a:cs typeface="Arial"/>
              </a:rPr>
              <a:t>Relasjonskompetanse</a:t>
            </a:r>
            <a:endParaRPr lang="nb-NO" sz="1200" b="1">
              <a:latin typeface="Arial"/>
              <a:ea typeface="Calibri"/>
              <a:cs typeface="Arial"/>
            </a:endParaRPr>
          </a:p>
          <a:p>
            <a:pPr marR="0" lvl="0" defTabSz="457200" rtl="0" eaLnBrk="1" fontAlgn="auto" latinLnBrk="0" hangingPunct="1">
              <a:lnSpc>
                <a:spcPct val="100000"/>
              </a:lnSpc>
              <a:spcBef>
                <a:spcPts val="0"/>
              </a:spcBef>
              <a:spcAft>
                <a:spcPts val="0"/>
              </a:spcAft>
              <a:buClrTx/>
              <a:buSzTx/>
              <a:tabLst/>
              <a:defRPr/>
            </a:pPr>
            <a:endParaRPr lang="nb-NO" sz="1200" noProof="0">
              <a:latin typeface="Arial"/>
              <a:ea typeface="Calibri"/>
              <a:cs typeface="Calibri"/>
            </a:endParaRPr>
          </a:p>
          <a:p>
            <a:pPr marR="0" lvl="0" defTabSz="457200" rtl="0" eaLnBrk="1" fontAlgn="auto" latinLnBrk="0" hangingPunct="1">
              <a:lnSpc>
                <a:spcPct val="100000"/>
              </a:lnSpc>
              <a:spcBef>
                <a:spcPts val="0"/>
              </a:spcBef>
              <a:spcAft>
                <a:spcPts val="0"/>
              </a:spcAft>
              <a:buClrTx/>
              <a:buSzTx/>
              <a:tabLst/>
              <a:defRPr/>
            </a:pPr>
            <a:r>
              <a:rPr kumimoji="0" lang="nb-NO" sz="1200" b="1" i="0" u="none" strike="noStrike" kern="1200" cap="none" spc="0" normalizeH="0" baseline="0">
                <a:ln>
                  <a:noFill/>
                </a:ln>
                <a:solidFill>
                  <a:prstClr val="black"/>
                </a:solidFill>
                <a:effectLst/>
                <a:uLnTx/>
                <a:uFillTx/>
                <a:latin typeface="Arial"/>
                <a:ea typeface="Calibri"/>
                <a:cs typeface="Calibri"/>
              </a:rPr>
              <a:t>Våre fokusområder</a:t>
            </a:r>
          </a:p>
          <a:p>
            <a:pPr marL="171450" marR="0" lvl="0" indent="-171450" defTabSz="457200" rtl="0" eaLnBrk="1" fontAlgn="auto" latinLnBrk="0" hangingPunct="1">
              <a:lnSpc>
                <a:spcPct val="100000"/>
              </a:lnSpc>
              <a:spcBef>
                <a:spcPts val="0"/>
              </a:spcBef>
              <a:spcAft>
                <a:spcPts val="0"/>
              </a:spcAft>
              <a:buClrTx/>
              <a:buSzTx/>
              <a:buFontTx/>
              <a:buChar char="-"/>
              <a:tabLst/>
              <a:defRPr/>
            </a:pPr>
            <a:r>
              <a:rPr kumimoji="0" lang="nb-NO" sz="1200" b="0" i="0" u="none" strike="noStrike" kern="1200" cap="none" spc="0" normalizeH="0" baseline="0" noProof="0">
                <a:ln>
                  <a:noFill/>
                </a:ln>
                <a:solidFill>
                  <a:prstClr val="black"/>
                </a:solidFill>
                <a:effectLst/>
                <a:uLnTx/>
                <a:uFillTx/>
                <a:latin typeface="Arial"/>
                <a:ea typeface="Calibri"/>
                <a:cs typeface="Calibri"/>
              </a:rPr>
              <a:t>Fysisk og psykisk barnehagemiljø</a:t>
            </a:r>
          </a:p>
          <a:p>
            <a:pPr marL="171450" marR="0" lvl="0" indent="-171450" defTabSz="457200" rtl="0" eaLnBrk="1" fontAlgn="auto" latinLnBrk="0" hangingPunct="1">
              <a:lnSpc>
                <a:spcPct val="100000"/>
              </a:lnSpc>
              <a:spcBef>
                <a:spcPts val="0"/>
              </a:spcBef>
              <a:spcAft>
                <a:spcPts val="0"/>
              </a:spcAft>
              <a:buClrTx/>
              <a:buSzTx/>
              <a:buFontTx/>
              <a:buChar char="-"/>
              <a:tabLst/>
              <a:defRPr/>
            </a:pPr>
            <a:r>
              <a:rPr lang="nb-NO" sz="1200">
                <a:solidFill>
                  <a:prstClr val="black"/>
                </a:solidFill>
                <a:latin typeface="Arial"/>
                <a:ea typeface="Calibri"/>
                <a:cs typeface="Calibri"/>
              </a:rPr>
              <a:t>Livsmestring og helse</a:t>
            </a:r>
          </a:p>
          <a:p>
            <a:pPr marL="171450" marR="0" lvl="0" indent="-171450" defTabSz="457200" rtl="0" eaLnBrk="1" fontAlgn="auto" latinLnBrk="0" hangingPunct="1">
              <a:lnSpc>
                <a:spcPct val="100000"/>
              </a:lnSpc>
              <a:spcBef>
                <a:spcPts val="0"/>
              </a:spcBef>
              <a:spcAft>
                <a:spcPts val="0"/>
              </a:spcAft>
              <a:buClrTx/>
              <a:buSzTx/>
              <a:buFontTx/>
              <a:buChar char="-"/>
              <a:tabLst/>
              <a:defRPr/>
            </a:pPr>
            <a:r>
              <a:rPr lang="nb-NO" sz="1200">
                <a:solidFill>
                  <a:prstClr val="black"/>
                </a:solidFill>
                <a:latin typeface="Arial"/>
                <a:ea typeface="Calibri"/>
                <a:cs typeface="Calibri"/>
              </a:rPr>
              <a:t>Mat og måltider</a:t>
            </a:r>
          </a:p>
          <a:p>
            <a:pPr marL="171450" marR="0" lvl="0" indent="-171450" defTabSz="457200" rtl="0" eaLnBrk="1" fontAlgn="auto" latinLnBrk="0" hangingPunct="1">
              <a:lnSpc>
                <a:spcPct val="100000"/>
              </a:lnSpc>
              <a:spcBef>
                <a:spcPts val="0"/>
              </a:spcBef>
              <a:spcAft>
                <a:spcPts val="0"/>
              </a:spcAft>
              <a:buClrTx/>
              <a:buSzTx/>
              <a:buFontTx/>
              <a:buChar char="-"/>
              <a:tabLst/>
              <a:defRPr/>
            </a:pPr>
            <a:r>
              <a:rPr lang="nb-NO" sz="1200">
                <a:solidFill>
                  <a:prstClr val="black"/>
                </a:solidFill>
                <a:latin typeface="Arial"/>
                <a:ea typeface="Calibri"/>
                <a:cs typeface="Calibri"/>
              </a:rPr>
              <a:t>Hvile</a:t>
            </a:r>
          </a:p>
          <a:p>
            <a:pPr marL="171450" marR="0" lvl="0" indent="-171450" defTabSz="457200" rtl="0" eaLnBrk="1" fontAlgn="auto" latinLnBrk="0" hangingPunct="1">
              <a:lnSpc>
                <a:spcPct val="100000"/>
              </a:lnSpc>
              <a:spcBef>
                <a:spcPts val="0"/>
              </a:spcBef>
              <a:spcAft>
                <a:spcPts val="0"/>
              </a:spcAft>
              <a:buClrTx/>
              <a:buSzTx/>
              <a:buFontTx/>
              <a:buChar char="-"/>
              <a:tabLst/>
              <a:defRPr/>
            </a:pPr>
            <a:r>
              <a:rPr kumimoji="0" lang="nb-NO" sz="1200" b="0" i="0" u="none" strike="noStrike" kern="1200" cap="none" spc="0" normalizeH="0" baseline="0" noProof="0">
                <a:ln>
                  <a:noFill/>
                </a:ln>
                <a:solidFill>
                  <a:prstClr val="black"/>
                </a:solidFill>
                <a:effectLst/>
                <a:uLnTx/>
                <a:uFillTx/>
                <a:latin typeface="Arial"/>
                <a:ea typeface="Calibri"/>
                <a:cs typeface="Calibri"/>
              </a:rPr>
              <a:t>Barns medvirkning</a:t>
            </a:r>
          </a:p>
          <a:p>
            <a:pPr marL="171450" marR="0" lvl="0" indent="-171450" defTabSz="457200" rtl="0" eaLnBrk="1" fontAlgn="auto" latinLnBrk="0" hangingPunct="1">
              <a:lnSpc>
                <a:spcPct val="100000"/>
              </a:lnSpc>
              <a:spcBef>
                <a:spcPts val="0"/>
              </a:spcBef>
              <a:spcAft>
                <a:spcPts val="0"/>
              </a:spcAft>
              <a:buClrTx/>
              <a:buSzTx/>
              <a:buFontTx/>
              <a:buChar char="-"/>
              <a:tabLst/>
              <a:defRPr/>
            </a:pPr>
            <a:r>
              <a:rPr lang="nb-NO" sz="1200">
                <a:solidFill>
                  <a:prstClr val="black"/>
                </a:solidFill>
                <a:latin typeface="Arial"/>
                <a:ea typeface="Calibri"/>
                <a:cs typeface="Calibri"/>
              </a:rPr>
              <a:t>Motorikk</a:t>
            </a:r>
          </a:p>
          <a:p>
            <a:pPr marL="171450" marR="0" lvl="0" indent="-171450" defTabSz="457200" rtl="0" eaLnBrk="1" fontAlgn="auto" latinLnBrk="0" hangingPunct="1">
              <a:lnSpc>
                <a:spcPct val="100000"/>
              </a:lnSpc>
              <a:spcBef>
                <a:spcPts val="0"/>
              </a:spcBef>
              <a:spcAft>
                <a:spcPts val="0"/>
              </a:spcAft>
              <a:buClrTx/>
              <a:buSzTx/>
              <a:buFontTx/>
              <a:buChar char="-"/>
              <a:tabLst/>
              <a:defRPr/>
            </a:pPr>
            <a:r>
              <a:rPr kumimoji="0" lang="nb-NO" sz="1200" b="0" i="0" u="none" strike="noStrike" kern="1200" cap="none" spc="0" normalizeH="0" baseline="0" noProof="0">
                <a:ln>
                  <a:noFill/>
                </a:ln>
                <a:solidFill>
                  <a:prstClr val="black"/>
                </a:solidFill>
                <a:effectLst/>
                <a:uLnTx/>
                <a:uFillTx/>
                <a:latin typeface="Arial"/>
                <a:ea typeface="Calibri"/>
                <a:cs typeface="Calibri"/>
              </a:rPr>
              <a:t>Kvalitet på</a:t>
            </a:r>
            <a:r>
              <a:rPr lang="nb-NO" sz="1200">
                <a:solidFill>
                  <a:prstClr val="black"/>
                </a:solidFill>
                <a:latin typeface="Arial"/>
                <a:ea typeface="Calibri"/>
                <a:cs typeface="Calibri"/>
              </a:rPr>
              <a:t> tilbakemeldinger</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a:solidFill>
                <a:prstClr val="black"/>
              </a:solidFill>
              <a:latin typeface="Arial"/>
              <a:ea typeface="Calibri"/>
              <a:cs typeface="Calibri"/>
            </a:endParaRPr>
          </a:p>
          <a:p>
            <a:pPr marR="0" lvl="0" defTabSz="457200" rtl="0" eaLnBrk="1" fontAlgn="auto" latinLnBrk="0" hangingPunct="1">
              <a:lnSpc>
                <a:spcPct val="100000"/>
              </a:lnSpc>
              <a:spcBef>
                <a:spcPts val="0"/>
              </a:spcBef>
              <a:spcAft>
                <a:spcPts val="0"/>
              </a:spcAft>
              <a:buClrTx/>
              <a:buSzTx/>
              <a:tabLst/>
              <a:defRPr/>
            </a:pPr>
            <a:r>
              <a:rPr lang="nb-NO" sz="1200" b="1">
                <a:solidFill>
                  <a:prstClr val="black"/>
                </a:solidFill>
                <a:latin typeface="Arial"/>
                <a:ea typeface="Calibri"/>
                <a:cs typeface="Calibri"/>
              </a:rPr>
              <a:t>Overganger</a:t>
            </a:r>
          </a:p>
          <a:p>
            <a:pPr marR="0" lvl="0" defTabSz="457200" rtl="0" eaLnBrk="1" fontAlgn="auto" latinLnBrk="0" hangingPunct="1">
              <a:lnSpc>
                <a:spcPct val="100000"/>
              </a:lnSpc>
              <a:spcBef>
                <a:spcPts val="0"/>
              </a:spcBef>
              <a:spcAft>
                <a:spcPts val="0"/>
              </a:spcAft>
              <a:buClrTx/>
              <a:buSzTx/>
              <a:tabLst/>
              <a:defRPr/>
            </a:pPr>
            <a:endParaRPr lang="nb-NO" sz="1200">
              <a:solidFill>
                <a:prstClr val="black"/>
              </a:solidFill>
              <a:latin typeface="Arial"/>
              <a:ea typeface="Calibri"/>
              <a:cs typeface="Calibri"/>
            </a:endParaRPr>
          </a:p>
          <a:p>
            <a:r>
              <a:rPr lang="nb-NO" sz="1200" b="1">
                <a:latin typeface="Arial"/>
                <a:ea typeface="Calibri"/>
                <a:cs typeface="Calibri"/>
              </a:rPr>
              <a:t>Planlegging, refleksjon, vurdering</a:t>
            </a:r>
            <a:endParaRPr lang="nb-NO" sz="1200" b="1">
              <a:latin typeface="Arial"/>
              <a:ea typeface="Calibri"/>
              <a:cs typeface="Arial"/>
            </a:endParaRPr>
          </a:p>
          <a:p>
            <a:pPr lvl="1"/>
            <a:endParaRPr lang="nb-NO" sz="1200">
              <a:latin typeface="Arial"/>
              <a:ea typeface="Calibri"/>
              <a:cs typeface="Calibri"/>
            </a:endParaRPr>
          </a:p>
          <a:p>
            <a:r>
              <a:rPr lang="nb-NO" sz="1200" b="1">
                <a:latin typeface="Arial"/>
                <a:ea typeface="Calibri"/>
                <a:cs typeface="Calibri"/>
              </a:rPr>
              <a:t>Samarbeid med hjemmet</a:t>
            </a:r>
          </a:p>
          <a:p>
            <a:endParaRPr lang="nb-NO" sz="1200">
              <a:latin typeface="Arial"/>
              <a:ea typeface="Calibri"/>
              <a:cs typeface="Calibri"/>
            </a:endParaRPr>
          </a:p>
          <a:p>
            <a:r>
              <a:rPr lang="nb-NO" sz="1200" b="1">
                <a:latin typeface="Arial"/>
                <a:ea typeface="Calibri"/>
                <a:cs typeface="Calibri"/>
              </a:rPr>
              <a:t>Nettverk</a:t>
            </a:r>
          </a:p>
          <a:p>
            <a:endParaRPr lang="nb-NO" sz="1200">
              <a:latin typeface="Arial"/>
              <a:ea typeface="Calibri"/>
              <a:cs typeface="Calibri"/>
            </a:endParaRPr>
          </a:p>
          <a:p>
            <a:r>
              <a:rPr lang="nb-NO" sz="1200" b="1">
                <a:latin typeface="Arial"/>
                <a:ea typeface="Calibri"/>
                <a:cs typeface="Calibri"/>
              </a:rPr>
              <a:t>Digitale plattformer</a:t>
            </a:r>
          </a:p>
          <a:p>
            <a:endParaRPr lang="nb-NO" sz="1200">
              <a:latin typeface="Arial"/>
              <a:ea typeface="Calibri"/>
              <a:cs typeface="Calibri"/>
            </a:endParaRPr>
          </a:p>
          <a:p>
            <a:r>
              <a:rPr lang="nb-NO" sz="1200" b="1" err="1">
                <a:latin typeface="Arial"/>
                <a:ea typeface="Calibri"/>
                <a:cs typeface="Calibri"/>
              </a:rPr>
              <a:t>Årshjul</a:t>
            </a:r>
            <a:r>
              <a:rPr lang="nb-NO" sz="1200" b="1">
                <a:latin typeface="Arial"/>
                <a:ea typeface="Calibri"/>
                <a:cs typeface="Calibri"/>
              </a:rPr>
              <a:t>: Tradisjoner og arrangement</a:t>
            </a:r>
          </a:p>
          <a:p>
            <a:endParaRPr lang="nb-NO" sz="1400">
              <a:latin typeface="Arial"/>
              <a:ea typeface="Calibri"/>
              <a:cs typeface="Calibri"/>
            </a:endParaRPr>
          </a:p>
          <a:p>
            <a:endParaRPr lang="nb-NO" sz="1400">
              <a:latin typeface="Arial"/>
              <a:ea typeface="Calibri"/>
              <a:cs typeface="Calibri"/>
            </a:endParaRPr>
          </a:p>
          <a:p>
            <a:endParaRPr lang="nb-NO" sz="1400">
              <a:latin typeface="Arial"/>
              <a:ea typeface="Calibri"/>
              <a:cs typeface="Calibri"/>
            </a:endParaRPr>
          </a:p>
        </p:txBody>
      </p:sp>
      <p:sp>
        <p:nvSpPr>
          <p:cNvPr id="4" name="Rektangel 3">
            <a:extLst>
              <a:ext uri="{FF2B5EF4-FFF2-40B4-BE49-F238E27FC236}">
                <a16:creationId xmlns:a16="http://schemas.microsoft.com/office/drawing/2014/main" id="{778F18F8-4C8E-88FF-B62B-7545DC70C2D0}"/>
              </a:ext>
            </a:extLst>
          </p:cNvPr>
          <p:cNvSpPr/>
          <p:nvPr/>
        </p:nvSpPr>
        <p:spPr>
          <a:xfrm>
            <a:off x="-17020" y="7778095"/>
            <a:ext cx="6872668" cy="554009"/>
          </a:xfrm>
          <a:prstGeom prst="rect">
            <a:avLst/>
          </a:prstGeom>
          <a:solidFill>
            <a:srgbClr val="FAD97F"/>
          </a:solidFill>
          <a:ln w="25400" cap="flat" cmpd="sng" algn="ctr">
            <a:solidFill>
              <a:srgbClr val="FFD85D"/>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endParaRPr lang="nb-NO">
              <a:solidFill>
                <a:srgbClr val="9BBB59">
                  <a:lumMod val="75000"/>
                </a:srgbClr>
              </a:solidFill>
              <a:latin typeface="Arial"/>
              <a:ea typeface="Calibri"/>
              <a:cs typeface="Arial"/>
            </a:endParaRPr>
          </a:p>
        </p:txBody>
      </p:sp>
      <p:pic>
        <p:nvPicPr>
          <p:cNvPr id="5" name="Bilde 4">
            <a:extLst>
              <a:ext uri="{FF2B5EF4-FFF2-40B4-BE49-F238E27FC236}">
                <a16:creationId xmlns:a16="http://schemas.microsoft.com/office/drawing/2014/main" id="{A2CDDBAB-A3BF-D708-B062-440A512E5EF1}"/>
              </a:ext>
            </a:extLst>
          </p:cNvPr>
          <p:cNvPicPr>
            <a:picLocks noChangeAspect="1"/>
          </p:cNvPicPr>
          <p:nvPr/>
        </p:nvPicPr>
        <p:blipFill>
          <a:blip r:embed="rId2"/>
          <a:srcRect l="4967" t="-1847" r="6325" b="-1792"/>
          <a:stretch>
            <a:fillRect/>
          </a:stretch>
        </p:blipFill>
        <p:spPr>
          <a:xfrm>
            <a:off x="5352700" y="7457750"/>
            <a:ext cx="1149502" cy="1152062"/>
          </a:xfrm>
          <a:prstGeom prst="rect">
            <a:avLst/>
          </a:prstGeom>
        </p:spPr>
      </p:pic>
      <p:pic>
        <p:nvPicPr>
          <p:cNvPr id="6" name="Bilde 5" descr="Et bilde som inneholder hest, sketch, tegning, illustrasjon&#10;&#10;KI-generert innhold kan være feil.">
            <a:extLst>
              <a:ext uri="{FF2B5EF4-FFF2-40B4-BE49-F238E27FC236}">
                <a16:creationId xmlns:a16="http://schemas.microsoft.com/office/drawing/2014/main" id="{A6FB2392-1E6D-66A4-3C63-9EE9A0637060}"/>
              </a:ext>
            </a:extLst>
          </p:cNvPr>
          <p:cNvPicPr>
            <a:picLocks noChangeAspect="1"/>
          </p:cNvPicPr>
          <p:nvPr/>
        </p:nvPicPr>
        <p:blipFill>
          <a:blip r:embed="rId3"/>
          <a:srcRect l="6563" t="235" r="-1709" b="-1322"/>
          <a:stretch>
            <a:fillRect/>
          </a:stretch>
        </p:blipFill>
        <p:spPr>
          <a:xfrm>
            <a:off x="345098" y="7480124"/>
            <a:ext cx="1360870" cy="1126738"/>
          </a:xfrm>
          <a:prstGeom prst="rect">
            <a:avLst/>
          </a:prstGeom>
        </p:spPr>
      </p:pic>
      <p:pic>
        <p:nvPicPr>
          <p:cNvPr id="7" name="Bilde 6" descr="Et bilde som inneholder juletre, jul, kreativitet&#10;&#10;KI-generert innhold kan være feil.">
            <a:extLst>
              <a:ext uri="{FF2B5EF4-FFF2-40B4-BE49-F238E27FC236}">
                <a16:creationId xmlns:a16="http://schemas.microsoft.com/office/drawing/2014/main" id="{CDC6AFB6-4E62-4333-C621-5426A4350408}"/>
              </a:ext>
            </a:extLst>
          </p:cNvPr>
          <p:cNvPicPr>
            <a:picLocks noChangeAspect="1"/>
          </p:cNvPicPr>
          <p:nvPr/>
        </p:nvPicPr>
        <p:blipFill>
          <a:blip r:embed="rId4"/>
          <a:stretch>
            <a:fillRect/>
          </a:stretch>
        </p:blipFill>
        <p:spPr>
          <a:xfrm>
            <a:off x="1830364" y="7480066"/>
            <a:ext cx="906608" cy="1126854"/>
          </a:xfrm>
          <a:prstGeom prst="rect">
            <a:avLst/>
          </a:prstGeom>
        </p:spPr>
      </p:pic>
      <p:pic>
        <p:nvPicPr>
          <p:cNvPr id="8" name="Bilde 7">
            <a:extLst>
              <a:ext uri="{FF2B5EF4-FFF2-40B4-BE49-F238E27FC236}">
                <a16:creationId xmlns:a16="http://schemas.microsoft.com/office/drawing/2014/main" id="{40976E8B-932B-495E-6200-3BBAD4CB45B1}"/>
              </a:ext>
            </a:extLst>
          </p:cNvPr>
          <p:cNvPicPr>
            <a:picLocks noChangeAspect="1"/>
          </p:cNvPicPr>
          <p:nvPr/>
        </p:nvPicPr>
        <p:blipFill>
          <a:blip r:embed="rId5"/>
          <a:srcRect l="8738" t="-1345" r="1942" b="-853"/>
          <a:stretch>
            <a:fillRect/>
          </a:stretch>
        </p:blipFill>
        <p:spPr>
          <a:xfrm>
            <a:off x="2921485" y="7457750"/>
            <a:ext cx="1124664" cy="1149112"/>
          </a:xfrm>
          <a:prstGeom prst="rect">
            <a:avLst/>
          </a:prstGeom>
        </p:spPr>
      </p:pic>
      <p:pic>
        <p:nvPicPr>
          <p:cNvPr id="9" name="Bilde 8" descr="Et bilde som inneholder silhuett, clip art, tegning, illustrasjon&#10;&#10;KI-generert innhold kan være feil.">
            <a:extLst>
              <a:ext uri="{FF2B5EF4-FFF2-40B4-BE49-F238E27FC236}">
                <a16:creationId xmlns:a16="http://schemas.microsoft.com/office/drawing/2014/main" id="{2C71D960-6446-3D56-4571-540D4D87C81C}"/>
              </a:ext>
            </a:extLst>
          </p:cNvPr>
          <p:cNvPicPr>
            <a:picLocks noChangeAspect="1"/>
          </p:cNvPicPr>
          <p:nvPr/>
        </p:nvPicPr>
        <p:blipFill>
          <a:blip r:embed="rId6"/>
          <a:stretch>
            <a:fillRect/>
          </a:stretch>
        </p:blipFill>
        <p:spPr>
          <a:xfrm>
            <a:off x="4230662" y="7457750"/>
            <a:ext cx="937525" cy="1124359"/>
          </a:xfrm>
          <a:prstGeom prst="rect">
            <a:avLst/>
          </a:prstGeom>
        </p:spPr>
      </p:pic>
      <p:sp>
        <p:nvSpPr>
          <p:cNvPr id="11" name="Plassholder for lysbildenummer 10">
            <a:extLst>
              <a:ext uri="{FF2B5EF4-FFF2-40B4-BE49-F238E27FC236}">
                <a16:creationId xmlns:a16="http://schemas.microsoft.com/office/drawing/2014/main" id="{2003660C-F697-2535-D11F-D17F4F01BCC2}"/>
              </a:ext>
            </a:extLst>
          </p:cNvPr>
          <p:cNvSpPr>
            <a:spLocks noGrp="1"/>
          </p:cNvSpPr>
          <p:nvPr>
            <p:ph type="sldNum" sz="quarter" idx="12"/>
          </p:nvPr>
        </p:nvSpPr>
        <p:spPr/>
        <p:txBody>
          <a:bodyPr/>
          <a:lstStyle/>
          <a:p>
            <a:fld id="{9FE1017C-5A17-4C4A-80B0-74CD1F081CC5}" type="slidenum">
              <a:rPr lang="nb-NO" smtClean="0"/>
              <a:t>2</a:t>
            </a:fld>
            <a:endParaRPr lang="nb-NO"/>
          </a:p>
        </p:txBody>
      </p:sp>
      <p:sp>
        <p:nvSpPr>
          <p:cNvPr id="13" name="Rektangel 16">
            <a:extLst>
              <a:ext uri="{FF2B5EF4-FFF2-40B4-BE49-F238E27FC236}">
                <a16:creationId xmlns:a16="http://schemas.microsoft.com/office/drawing/2014/main" id="{F4A42698-AE6A-B043-656C-8BB25D94E270}"/>
              </a:ext>
            </a:extLst>
          </p:cNvPr>
          <p:cNvSpPr/>
          <p:nvPr/>
        </p:nvSpPr>
        <p:spPr>
          <a:xfrm>
            <a:off x="-10908" y="399131"/>
            <a:ext cx="6860444" cy="395086"/>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a:ea typeface="Calibri"/>
                <a:cs typeface="Arial"/>
              </a:rPr>
              <a:t>Innhold</a:t>
            </a:r>
            <a:endParaRPr lang="nb-NO" sz="2400" b="1">
              <a:latin typeface="Bradley Hand ITC" panose="03070402050302030203" pitchFamily="66" charset="0"/>
            </a:endParaRPr>
          </a:p>
        </p:txBody>
      </p:sp>
    </p:spTree>
    <p:extLst>
      <p:ext uri="{BB962C8B-B14F-4D97-AF65-F5344CB8AC3E}">
        <p14:creationId xmlns:p14="http://schemas.microsoft.com/office/powerpoint/2010/main" val="1620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67A04281-716C-1F97-FE71-F0E9F3A4433C}"/>
              </a:ext>
            </a:extLst>
          </p:cNvPr>
          <p:cNvSpPr>
            <a:spLocks noGrp="1"/>
          </p:cNvSpPr>
          <p:nvPr>
            <p:ph type="sldNum" sz="quarter" idx="12"/>
          </p:nvPr>
        </p:nvSpPr>
        <p:spPr/>
        <p:txBody>
          <a:bodyPr/>
          <a:lstStyle/>
          <a:p>
            <a:fld id="{9FE1017C-5A17-4C4A-80B0-74CD1F081CC5}" type="slidenum">
              <a:rPr lang="nb-NO" smtClean="0"/>
              <a:t>3</a:t>
            </a:fld>
            <a:endParaRPr lang="nb-NO"/>
          </a:p>
        </p:txBody>
      </p:sp>
      <p:sp>
        <p:nvSpPr>
          <p:cNvPr id="10" name="Plassholder for innhold 3">
            <a:extLst>
              <a:ext uri="{FF2B5EF4-FFF2-40B4-BE49-F238E27FC236}">
                <a16:creationId xmlns:a16="http://schemas.microsoft.com/office/drawing/2014/main" id="{8FA0AC87-18B1-2ABA-1C62-D23916F595FE}"/>
              </a:ext>
            </a:extLst>
          </p:cNvPr>
          <p:cNvSpPr>
            <a:spLocks noGrp="1"/>
          </p:cNvSpPr>
          <p:nvPr/>
        </p:nvSpPr>
        <p:spPr>
          <a:xfrm>
            <a:off x="230974" y="40922"/>
            <a:ext cx="6372796" cy="906215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ysClr val="windowText" lastClr="000000"/>
                </a:solidFill>
                <a:latin typeface="Calibri"/>
              </a:defRPr>
            </a:lvl1pPr>
            <a:lvl2pPr marL="742950" indent="-285750" algn="l" defTabSz="914400" rtl="0" eaLnBrk="1" latinLnBrk="0" hangingPunct="1">
              <a:spcBef>
                <a:spcPct val="20000"/>
              </a:spcBef>
              <a:buFont typeface="Arial" pitchFamily="34" charset="0"/>
              <a:buChar char="–"/>
              <a:defRPr sz="2800" kern="1200">
                <a:solidFill>
                  <a:sysClr val="windowText" lastClr="000000"/>
                </a:solidFill>
                <a:latin typeface="Calibri"/>
              </a:defRPr>
            </a:lvl2pPr>
            <a:lvl3pPr marL="1143000" indent="-228600" algn="l" defTabSz="914400" rtl="0" eaLnBrk="1" latinLnBrk="0" hangingPunct="1">
              <a:spcBef>
                <a:spcPct val="20000"/>
              </a:spcBef>
              <a:buFont typeface="Arial" pitchFamily="34" charset="0"/>
              <a:buChar char="•"/>
              <a:defRPr sz="2400" kern="1200">
                <a:solidFill>
                  <a:sysClr val="windowText" lastClr="000000"/>
                </a:solidFill>
                <a:latin typeface="Calibri"/>
              </a:defRPr>
            </a:lvl3pPr>
            <a:lvl4pPr marL="16002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4pPr>
            <a:lvl5pPr marL="20574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5pPr>
            <a:lvl6pPr marL="25146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6pPr>
            <a:lvl7pPr marL="29718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7pPr>
            <a:lvl8pPr marL="34290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8pPr>
            <a:lvl9pPr marL="38862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9pPr>
          </a:lstStyle>
          <a:p>
            <a:pPr marL="400050" lvl="1" indent="0" algn="ctr">
              <a:buNone/>
            </a:pPr>
            <a:endParaRPr lang="nb-NO" sz="2400">
              <a:solidFill>
                <a:srgbClr val="9BBB59">
                  <a:lumMod val="75000"/>
                </a:srgbClr>
              </a:solidFill>
              <a:latin typeface="Arial"/>
              <a:ea typeface="Calibri"/>
              <a:cs typeface="Arial"/>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400">
              <a:latin typeface="Calibri"/>
              <a:ea typeface="Calibri"/>
              <a:cs typeface="Calibri"/>
            </a:endParaRPr>
          </a:p>
          <a:p>
            <a:pPr marL="0" indent="0">
              <a:buNone/>
            </a:pPr>
            <a:endParaRPr lang="nb-NO" sz="1200">
              <a:latin typeface="Arial"/>
              <a:ea typeface="Calibri"/>
              <a:cs typeface="Calibri"/>
            </a:endParaRPr>
          </a:p>
          <a:p>
            <a:pPr marL="0" indent="0">
              <a:buNone/>
            </a:pPr>
            <a:endParaRPr lang="nb-NO" sz="1200">
              <a:latin typeface="Arial"/>
              <a:ea typeface="Calibri"/>
              <a:cs typeface="Calibri"/>
            </a:endParaRPr>
          </a:p>
          <a:p>
            <a:pPr marL="0" indent="0">
              <a:buNone/>
            </a:pPr>
            <a:endParaRPr lang="nb-NO" sz="1200">
              <a:latin typeface="Arial"/>
              <a:ea typeface="Calibri"/>
              <a:cs typeface="Calibri"/>
            </a:endParaRPr>
          </a:p>
          <a:p>
            <a:pPr marL="0" indent="0">
              <a:buNone/>
            </a:pPr>
            <a:endParaRPr lang="nb-NO" sz="1200">
              <a:latin typeface="Arial"/>
              <a:ea typeface="Calibri"/>
              <a:cs typeface="Calibri"/>
            </a:endParaRPr>
          </a:p>
          <a:p>
            <a:pPr marL="0" indent="0">
              <a:buNone/>
            </a:pPr>
            <a:r>
              <a:rPr lang="nb-NO" sz="1200">
                <a:latin typeface="Arial"/>
                <a:ea typeface="Calibri"/>
                <a:cs typeface="Calibri"/>
              </a:rPr>
              <a:t>Stjørdal Barnehage SA er et samvirkeforetak og eies og styres av eierne i samvirkeforetaket. Samvirkeforetaket eier i sin helhet både </a:t>
            </a:r>
            <a:r>
              <a:rPr lang="nb-NO" sz="1200" err="1">
                <a:latin typeface="Arial"/>
                <a:ea typeface="Calibri"/>
                <a:cs typeface="Calibri"/>
              </a:rPr>
              <a:t>Taraxacum</a:t>
            </a:r>
            <a:r>
              <a:rPr lang="nb-NO" sz="1200">
                <a:latin typeface="Arial"/>
                <a:ea typeface="Calibri"/>
                <a:cs typeface="Calibri"/>
              </a:rPr>
              <a:t> barnehage AS og Tussilago barnehage AS.</a:t>
            </a:r>
            <a:endParaRPr lang="nb-NO">
              <a:ea typeface="Calibri"/>
              <a:cs typeface="Calibri"/>
            </a:endParaRPr>
          </a:p>
          <a:p>
            <a:pPr marL="0" indent="0">
              <a:buNone/>
            </a:pPr>
            <a:endParaRPr lang="nb-NO" sz="1200">
              <a:latin typeface="Arial"/>
              <a:ea typeface="Calibri"/>
              <a:cs typeface="Calibri"/>
            </a:endParaRPr>
          </a:p>
          <a:p>
            <a:pPr marL="0" indent="0">
              <a:buNone/>
            </a:pPr>
            <a:r>
              <a:rPr lang="nb-NO" sz="1200">
                <a:latin typeface="Arial"/>
                <a:ea typeface="Calibri"/>
                <a:cs typeface="Calibri"/>
              </a:rPr>
              <a:t>Alle foreldre er andelseiere, og dermed ansvarlige for barnehagens eksistens, de ivaretar selv store deler av vedlikehold gjennom dugnader. Dette må delvis sees på som et bidrag for å redusere kostnader, men også som et trivselstiltak for barn og foreldre, hvor nye kontakter knyttes og vennskap utvikles. Å gjøre noe sammen for fellesskapets beste, skaper samhold og engasjement, noe vi ønsker skal gjenspeiles i hverdagen til barna i Tussilago og </a:t>
            </a:r>
            <a:r>
              <a:rPr lang="nb-NO" sz="1200" err="1">
                <a:latin typeface="Arial"/>
                <a:ea typeface="Calibri"/>
                <a:cs typeface="Calibri"/>
              </a:rPr>
              <a:t>Taraxacum</a:t>
            </a:r>
            <a:r>
              <a:rPr lang="nb-NO" sz="1200">
                <a:latin typeface="Arial"/>
                <a:ea typeface="Calibri"/>
                <a:cs typeface="Calibri"/>
              </a:rPr>
              <a:t>.</a:t>
            </a:r>
            <a:endParaRPr lang="nb-NO">
              <a:ea typeface="Calibri"/>
              <a:cs typeface="Calibri"/>
            </a:endParaRPr>
          </a:p>
          <a:p>
            <a:pPr marL="0" indent="0">
              <a:spcBef>
                <a:spcPts val="20"/>
              </a:spcBef>
              <a:buNone/>
            </a:pPr>
            <a:endParaRPr lang="nb-NO" sz="1200">
              <a:latin typeface="Arial"/>
              <a:ea typeface="Calibri"/>
              <a:cs typeface="Calibri"/>
            </a:endParaRPr>
          </a:p>
          <a:p>
            <a:pPr marL="0" indent="0">
              <a:buNone/>
            </a:pPr>
            <a:r>
              <a:rPr lang="nb-NO" sz="1200">
                <a:latin typeface="Arial"/>
                <a:ea typeface="Calibri"/>
                <a:cs typeface="Calibri"/>
              </a:rPr>
              <a:t>Begge barnehagene samarbeider på tvers, noe som gir oss muligheten til å se hverandres barnehager, og som gjør oss mer bevisst på egen praksis, til det beste for barna.</a:t>
            </a:r>
            <a:endParaRPr lang="nb-NO" sz="1200">
              <a:latin typeface="Arial"/>
              <a:ea typeface="Calibri"/>
              <a:cs typeface="Arial"/>
            </a:endParaRPr>
          </a:p>
          <a:p>
            <a:pPr marL="0" indent="0">
              <a:buNone/>
            </a:pPr>
            <a:endParaRPr lang="nb-NO" sz="2800"/>
          </a:p>
        </p:txBody>
      </p:sp>
      <p:pic>
        <p:nvPicPr>
          <p:cNvPr id="11" name="Bilde 10" descr="Et bilde som inneholder utendørs, himmel, konstruksjon, sky&#10;&#10;KI-generert innhold kan være feil.">
            <a:extLst>
              <a:ext uri="{FF2B5EF4-FFF2-40B4-BE49-F238E27FC236}">
                <a16:creationId xmlns:a16="http://schemas.microsoft.com/office/drawing/2014/main" id="{35A07B85-01F4-1CEF-5930-B632503F40B1}"/>
              </a:ext>
            </a:extLst>
          </p:cNvPr>
          <p:cNvPicPr>
            <a:picLocks noChangeAspect="1"/>
          </p:cNvPicPr>
          <p:nvPr/>
        </p:nvPicPr>
        <p:blipFill>
          <a:blip r:embed="rId2"/>
          <a:stretch>
            <a:fillRect/>
          </a:stretch>
        </p:blipFill>
        <p:spPr>
          <a:xfrm>
            <a:off x="3411113" y="6742312"/>
            <a:ext cx="3214052" cy="1742377"/>
          </a:xfrm>
          <a:prstGeom prst="rect">
            <a:avLst/>
          </a:prstGeom>
        </p:spPr>
      </p:pic>
      <p:sp>
        <p:nvSpPr>
          <p:cNvPr id="12" name="TekstSylinder 8">
            <a:extLst>
              <a:ext uri="{FF2B5EF4-FFF2-40B4-BE49-F238E27FC236}">
                <a16:creationId xmlns:a16="http://schemas.microsoft.com/office/drawing/2014/main" id="{4E1FB076-D515-185F-B7CB-79A67C63EC85}"/>
              </a:ext>
            </a:extLst>
          </p:cNvPr>
          <p:cNvSpPr txBox="1"/>
          <p:nvPr/>
        </p:nvSpPr>
        <p:spPr>
          <a:xfrm>
            <a:off x="3817329" y="6387690"/>
            <a:ext cx="2401619" cy="400110"/>
          </a:xfrm>
          <a:prstGeom prst="rect">
            <a:avLst/>
          </a:prstGeom>
          <a:noFill/>
        </p:spPr>
        <p:txBody>
          <a:bodyPr wrap="none" rtlCol="0">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2000" b="1">
                <a:solidFill>
                  <a:srgbClr val="9BBB59">
                    <a:lumMod val="75000"/>
                  </a:srgbClr>
                </a:solidFill>
                <a:latin typeface="Bradley Hand ITC" panose="03070402050302030203" pitchFamily="66" charset="0"/>
              </a:rPr>
              <a:t>Tussilago barnehage</a:t>
            </a:r>
          </a:p>
        </p:txBody>
      </p:sp>
      <p:pic>
        <p:nvPicPr>
          <p:cNvPr id="13" name="Bilde 12" descr="Et bilde som inneholder utendørs, gress, tre, hus&#10;&#10;Automatisk generert beskrivelse">
            <a:extLst>
              <a:ext uri="{FF2B5EF4-FFF2-40B4-BE49-F238E27FC236}">
                <a16:creationId xmlns:a16="http://schemas.microsoft.com/office/drawing/2014/main" id="{893FADB8-A114-A8FF-6DBB-9C75421F8A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111" y="6751240"/>
            <a:ext cx="3058830" cy="1717702"/>
          </a:xfrm>
          <a:prstGeom prst="rect">
            <a:avLst/>
          </a:prstGeom>
        </p:spPr>
      </p:pic>
      <p:sp>
        <p:nvSpPr>
          <p:cNvPr id="14" name="TekstSylinder 10">
            <a:extLst>
              <a:ext uri="{FF2B5EF4-FFF2-40B4-BE49-F238E27FC236}">
                <a16:creationId xmlns:a16="http://schemas.microsoft.com/office/drawing/2014/main" id="{3FB5A44B-E146-527C-3176-9A8998AA05F5}"/>
              </a:ext>
            </a:extLst>
          </p:cNvPr>
          <p:cNvSpPr txBox="1"/>
          <p:nvPr/>
        </p:nvSpPr>
        <p:spPr>
          <a:xfrm>
            <a:off x="468794" y="6382255"/>
            <a:ext cx="2593463" cy="400110"/>
          </a:xfrm>
          <a:prstGeom prst="rect">
            <a:avLst/>
          </a:prstGeom>
          <a:noFill/>
        </p:spPr>
        <p:txBody>
          <a:bodyPr wrap="square" rtlCol="0">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2000" b="1" err="1">
                <a:solidFill>
                  <a:srgbClr val="9BBB59">
                    <a:lumMod val="75000"/>
                  </a:srgbClr>
                </a:solidFill>
                <a:latin typeface="Bradley Hand ITC" panose="03070402050302030203" pitchFamily="66" charset="0"/>
              </a:rPr>
              <a:t>Taraxacum</a:t>
            </a:r>
            <a:r>
              <a:rPr lang="nb-NO" sz="2000" b="1">
                <a:solidFill>
                  <a:srgbClr val="9BBB59">
                    <a:lumMod val="75000"/>
                  </a:srgbClr>
                </a:solidFill>
                <a:latin typeface="Bradley Hand ITC" panose="03070402050302030203" pitchFamily="66" charset="0"/>
              </a:rPr>
              <a:t> barnehage</a:t>
            </a:r>
          </a:p>
        </p:txBody>
      </p:sp>
      <p:pic>
        <p:nvPicPr>
          <p:cNvPr id="15" name="Bilde 14" descr="Et bilde som inneholder tekst, Font, design&#10;&#10;KI-generert innhold kan være feil.">
            <a:extLst>
              <a:ext uri="{FF2B5EF4-FFF2-40B4-BE49-F238E27FC236}">
                <a16:creationId xmlns:a16="http://schemas.microsoft.com/office/drawing/2014/main" id="{38E66C1B-86D5-447F-3EAC-988F11E261E6}"/>
              </a:ext>
            </a:extLst>
          </p:cNvPr>
          <p:cNvPicPr>
            <a:picLocks noChangeAspect="1"/>
          </p:cNvPicPr>
          <p:nvPr/>
        </p:nvPicPr>
        <p:blipFill>
          <a:blip r:embed="rId4"/>
          <a:stretch>
            <a:fillRect/>
          </a:stretch>
        </p:blipFill>
        <p:spPr>
          <a:xfrm>
            <a:off x="313161" y="857417"/>
            <a:ext cx="2779407" cy="2538664"/>
          </a:xfrm>
          <a:prstGeom prst="rect">
            <a:avLst/>
          </a:prstGeom>
        </p:spPr>
      </p:pic>
      <p:sp>
        <p:nvSpPr>
          <p:cNvPr id="16" name="TekstSylinder 1">
            <a:extLst>
              <a:ext uri="{FF2B5EF4-FFF2-40B4-BE49-F238E27FC236}">
                <a16:creationId xmlns:a16="http://schemas.microsoft.com/office/drawing/2014/main" id="{5D512A18-E24F-21B6-B2A0-38D230387054}"/>
              </a:ext>
            </a:extLst>
          </p:cNvPr>
          <p:cNvSpPr txBox="1"/>
          <p:nvPr/>
        </p:nvSpPr>
        <p:spPr>
          <a:xfrm>
            <a:off x="3174755" y="821748"/>
            <a:ext cx="3511202" cy="2677656"/>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1200">
                <a:solidFill>
                  <a:srgbClr val="000000"/>
                </a:solidFill>
                <a:latin typeface="Arial"/>
                <a:ea typeface="Calibri"/>
                <a:cs typeface="Arial"/>
              </a:rPr>
              <a:t>Årsplan er Stjørdal barnehager SA sitt plandokument for virksomhetene; Tussilago barnehage og </a:t>
            </a:r>
            <a:r>
              <a:rPr lang="nb-NO" sz="1200" err="1">
                <a:solidFill>
                  <a:srgbClr val="000000"/>
                </a:solidFill>
                <a:latin typeface="Arial"/>
                <a:ea typeface="Calibri"/>
                <a:cs typeface="Arial"/>
              </a:rPr>
              <a:t>Taraxacum</a:t>
            </a:r>
            <a:r>
              <a:rPr lang="nb-NO" sz="1200">
                <a:solidFill>
                  <a:srgbClr val="000000"/>
                </a:solidFill>
                <a:latin typeface="Arial"/>
                <a:ea typeface="Calibri"/>
                <a:cs typeface="Arial"/>
              </a:rPr>
              <a:t> barnehage.</a:t>
            </a:r>
          </a:p>
          <a:p>
            <a:endParaRPr lang="nb-NO" sz="1200">
              <a:solidFill>
                <a:srgbClr val="000000"/>
              </a:solidFill>
              <a:latin typeface="Arial"/>
              <a:ea typeface="Calibri"/>
              <a:cs typeface="Arial"/>
            </a:endParaRPr>
          </a:p>
          <a:p>
            <a:r>
              <a:rPr lang="nb-NO" sz="1200">
                <a:solidFill>
                  <a:srgbClr val="000000"/>
                </a:solidFill>
                <a:latin typeface="Arial"/>
                <a:ea typeface="Calibri"/>
                <a:cs typeface="Arial"/>
              </a:rPr>
              <a:t>Årsplanen er en plan for hele barnehagen, og bygger på "Lov for barnehager", "Rammeplan for barnehager", Barnehagens vedtekter og FNs barnekonvensjon.</a:t>
            </a:r>
          </a:p>
          <a:p>
            <a:endParaRPr lang="nb-NO" sz="1200">
              <a:latin typeface="Arial"/>
              <a:ea typeface="Calibri"/>
              <a:cs typeface="Arial"/>
            </a:endParaRPr>
          </a:p>
          <a:p>
            <a:r>
              <a:rPr lang="nb-NO" sz="1200">
                <a:latin typeface="Arial"/>
                <a:ea typeface="Calibri"/>
                <a:cs typeface="Arial"/>
              </a:rPr>
              <a:t>Årsplanen </a:t>
            </a:r>
            <a:r>
              <a:rPr lang="nb-NO" sz="1200" noProof="1">
                <a:latin typeface="Arial"/>
                <a:ea typeface="Calibri"/>
                <a:cs typeface="Arial"/>
              </a:rPr>
              <a:t>skal vise hva som ligger til grunn for vårt arbeid med barna og for de valgene vi tar.</a:t>
            </a:r>
          </a:p>
          <a:p>
            <a:endParaRPr lang="nb-NO" sz="1200">
              <a:latin typeface="Arial"/>
              <a:ea typeface="Calibri"/>
              <a:cs typeface="Arial"/>
            </a:endParaRPr>
          </a:p>
          <a:p>
            <a:r>
              <a:rPr lang="nb-NO" sz="1200">
                <a:latin typeface="Arial Nova Cond" panose="020B0506020202020204" pitchFamily="34" charset="0"/>
                <a:hlinkClick r:id="rId5"/>
              </a:rPr>
              <a:t>Rammeplan for barnehagen (udir.no)</a:t>
            </a:r>
            <a:endParaRPr lang="nb-NO" sz="1200">
              <a:latin typeface="Arial Nova Cond" panose="020B0506020202020204" pitchFamily="34" charset="0"/>
            </a:endParaRPr>
          </a:p>
          <a:p>
            <a:r>
              <a:rPr lang="nb-NO" sz="1200">
                <a:latin typeface="Arial Nova Cond" panose="020B0506020202020204" pitchFamily="34" charset="0"/>
                <a:hlinkClick r:id="rId6"/>
              </a:rPr>
              <a:t>Lov om barnehager (barnehageloven) - Lovdata</a:t>
            </a:r>
            <a:endParaRPr lang="nb-NO" sz="1200">
              <a:latin typeface="Arial Nova Cond" panose="020B0506020202020204" pitchFamily="34" charset="0"/>
              <a:cs typeface="Arial"/>
            </a:endParaRPr>
          </a:p>
        </p:txBody>
      </p:sp>
      <p:sp>
        <p:nvSpPr>
          <p:cNvPr id="17" name="Rektangel 16">
            <a:extLst>
              <a:ext uri="{FF2B5EF4-FFF2-40B4-BE49-F238E27FC236}">
                <a16:creationId xmlns:a16="http://schemas.microsoft.com/office/drawing/2014/main" id="{218C001D-BF0C-363F-B88C-DE9DE7A73F07}"/>
              </a:ext>
            </a:extLst>
          </p:cNvPr>
          <p:cNvSpPr/>
          <p:nvPr/>
        </p:nvSpPr>
        <p:spPr>
          <a:xfrm>
            <a:off x="-1222" y="263521"/>
            <a:ext cx="6860444" cy="395086"/>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panose="03070402050302030203" pitchFamily="66" charset="0"/>
                <a:ea typeface="Calibri"/>
                <a:cs typeface="Arial" panose="020B0604020202020204" pitchFamily="34" charset="0"/>
              </a:rPr>
              <a:t>Stjørdal barnehage SA</a:t>
            </a:r>
            <a:endParaRPr lang="nb-NO" sz="2400" b="1">
              <a:latin typeface="Bradley Hand ITC" panose="03070402050302030203" pitchFamily="66" charset="0"/>
            </a:endParaRPr>
          </a:p>
        </p:txBody>
      </p:sp>
    </p:spTree>
    <p:extLst>
      <p:ext uri="{BB962C8B-B14F-4D97-AF65-F5344CB8AC3E}">
        <p14:creationId xmlns:p14="http://schemas.microsoft.com/office/powerpoint/2010/main" val="1880889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CA353-880F-D510-59D7-D4836859229C}"/>
            </a:ext>
          </a:extLst>
        </p:cNvPr>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54F79110-BCA6-ED48-AE5F-7B7F26447796}"/>
              </a:ext>
            </a:extLst>
          </p:cNvPr>
          <p:cNvSpPr>
            <a:spLocks noGrp="1"/>
          </p:cNvSpPr>
          <p:nvPr>
            <p:ph type="sldNum" sz="quarter" idx="12"/>
          </p:nvPr>
        </p:nvSpPr>
        <p:spPr/>
        <p:txBody>
          <a:bodyPr/>
          <a:lstStyle/>
          <a:p>
            <a:fld id="{9FE1017C-5A17-4C4A-80B0-74CD1F081CC5}" type="slidenum">
              <a:rPr lang="nb-NO" smtClean="0"/>
              <a:t>4</a:t>
            </a:fld>
            <a:endParaRPr lang="nb-NO"/>
          </a:p>
        </p:txBody>
      </p:sp>
      <p:sp>
        <p:nvSpPr>
          <p:cNvPr id="3" name="TekstSylinder 4">
            <a:extLst>
              <a:ext uri="{FF2B5EF4-FFF2-40B4-BE49-F238E27FC236}">
                <a16:creationId xmlns:a16="http://schemas.microsoft.com/office/drawing/2014/main" id="{E6D00715-0AD6-2AA8-3999-52C214210E8F}"/>
              </a:ext>
            </a:extLst>
          </p:cNvPr>
          <p:cNvSpPr txBox="1"/>
          <p:nvPr/>
        </p:nvSpPr>
        <p:spPr>
          <a:xfrm>
            <a:off x="274321" y="1109588"/>
            <a:ext cx="6257447" cy="6370975"/>
          </a:xfrm>
          <a:prstGeom prst="rect">
            <a:avLst/>
          </a:prstGeom>
          <a:noFill/>
          <a:ln>
            <a:solidFill>
              <a:sysClr val="window" lastClr="FFFFFF"/>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latin typeface="Arial"/>
                <a:cs typeface="Arial"/>
              </a:rPr>
              <a:t>Tussilago barnehage Stjørdal AS holder til i landlige omgivelser i </a:t>
            </a:r>
            <a:r>
              <a:rPr lang="nb-NO" sz="1200" dirty="0" err="1">
                <a:latin typeface="Arial"/>
                <a:cs typeface="Arial"/>
              </a:rPr>
              <a:t>Husbymarka</a:t>
            </a:r>
            <a:r>
              <a:rPr lang="nb-NO" sz="1200" dirty="0">
                <a:latin typeface="Arial"/>
                <a:cs typeface="Arial"/>
              </a:rPr>
              <a:t>, med skogen og </a:t>
            </a:r>
            <a:r>
              <a:rPr lang="nb-NO" sz="1200" dirty="0" err="1">
                <a:latin typeface="Arial"/>
                <a:cs typeface="Arial"/>
              </a:rPr>
              <a:t>Remarka</a:t>
            </a:r>
            <a:r>
              <a:rPr lang="nb-NO" sz="1200" dirty="0">
                <a:latin typeface="Arial"/>
                <a:cs typeface="Arial"/>
              </a:rPr>
              <a:t> som nærmeste nabo.</a:t>
            </a:r>
            <a:r>
              <a:rPr kumimoji="0" lang="nb-NO" sz="1200" b="0" i="0" u="none" strike="noStrike" kern="1200" cap="none" spc="0" normalizeH="0" baseline="0" noProof="0" dirty="0">
                <a:ln>
                  <a:noFill/>
                </a:ln>
                <a:solidFill>
                  <a:prstClr val="black"/>
                </a:solidFill>
                <a:effectLst/>
                <a:uLnTx/>
                <a:uFillTx/>
                <a:latin typeface="Arial"/>
                <a:ea typeface="+mn-ea"/>
                <a:cs typeface="Arial"/>
              </a:rPr>
              <a:t> Beliggenheten vår innbyr til aktivt uteliv og opplevelser i naturen. ​</a:t>
            </a:r>
          </a:p>
          <a:p>
            <a:r>
              <a:rPr lang="nb-NO" sz="1200" dirty="0">
                <a:latin typeface="Arial"/>
                <a:cs typeface="Arial"/>
              </a:rPr>
              <a:t>Vi benytter oss av de mange turmål som ligger i gåavstand til barnehagen, både for kortere og lengre turer. Barnegruppene har faste ukentlige </a:t>
            </a:r>
            <a:r>
              <a:rPr lang="nb-NO" sz="1200" dirty="0" err="1">
                <a:latin typeface="Arial"/>
                <a:cs typeface="Arial"/>
              </a:rPr>
              <a:t>turdager</a:t>
            </a:r>
            <a:r>
              <a:rPr lang="nb-NO" sz="1200" dirty="0">
                <a:latin typeface="Arial"/>
                <a:cs typeface="Arial"/>
              </a:rPr>
              <a:t>, men drar også på spontane turer gjennom uka.</a:t>
            </a:r>
          </a:p>
          <a:p>
            <a:endParaRPr lang="nb-NO" sz="1200" dirty="0">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Arial"/>
                <a:cs typeface="Arial"/>
              </a:rPr>
              <a:t>Ut</a:t>
            </a:r>
            <a:r>
              <a:rPr kumimoji="0" lang="nb-NO" sz="1200" b="0" i="0" u="none" strike="noStrike" kern="1200" cap="none" spc="0" normalizeH="0" baseline="0" noProof="0" dirty="0" err="1">
                <a:ln>
                  <a:noFill/>
                </a:ln>
                <a:solidFill>
                  <a:prstClr val="black"/>
                </a:solidFill>
                <a:effectLst/>
                <a:uLnTx/>
                <a:uFillTx/>
                <a:latin typeface="Arial"/>
                <a:ea typeface="+mn-ea"/>
                <a:cs typeface="Arial"/>
              </a:rPr>
              <a:t>elekeplassen</a:t>
            </a:r>
            <a:r>
              <a:rPr kumimoji="0" lang="nb-NO" sz="1200" b="0" i="0" u="none" strike="noStrike" kern="1200" cap="none" spc="0" normalizeH="0" baseline="0" noProof="0" dirty="0">
                <a:ln>
                  <a:noFill/>
                </a:ln>
                <a:solidFill>
                  <a:prstClr val="black"/>
                </a:solidFill>
                <a:effectLst/>
                <a:uLnTx/>
                <a:uFillTx/>
                <a:latin typeface="Arial"/>
                <a:ea typeface="+mn-ea"/>
                <a:cs typeface="Arial"/>
              </a:rPr>
              <a:t> i barnehagen har et naturlig og variert terreng som innbyr til fysisk aktivitet, og som gir gode forutsetninger for motorisk læring og utvikling.</a:t>
            </a:r>
            <a:endParaRPr lang="nb-NO" sz="1200" b="0" i="0" u="none" strike="noStrike" kern="1200" cap="none" spc="0" normalizeH="0" baseline="0" noProof="0" dirty="0">
              <a:ln>
                <a:noFill/>
              </a:ln>
              <a:solidFill>
                <a:prstClr val="black"/>
              </a:solidFill>
              <a:effectLst/>
              <a:uLnTx/>
              <a:uFillTx/>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a:ea typeface="+mn-ea"/>
                <a:cs typeface="Arial"/>
              </a:rPr>
              <a:t>Vi ser på nærområdet vårt som en viktig ressurs i vårt pedagogiske arbeid.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a:ea typeface="+mn-ea"/>
                <a:cs typeface="Arial"/>
              </a:rPr>
              <a:t> </a:t>
            </a:r>
            <a:endParaRPr lang="nb-NO" sz="1200" b="0" i="0" u="none" strike="noStrike" kern="1200" cap="none" spc="0" normalizeH="0" baseline="0" noProof="0" dirty="0">
              <a:ln>
                <a:noFill/>
              </a:ln>
              <a:solidFill>
                <a:prstClr val="black"/>
              </a:solidFill>
              <a:effectLst/>
              <a:uLnTx/>
              <a:uFillTx/>
              <a:latin typeface="Arial"/>
              <a:cs typeface="Arial"/>
            </a:endParaRPr>
          </a:p>
          <a:p>
            <a:r>
              <a:rPr lang="nb-NO" sz="1200" dirty="0">
                <a:latin typeface="Arial"/>
                <a:cs typeface="Arial"/>
              </a:rPr>
              <a:t>Å</a:t>
            </a:r>
            <a:r>
              <a:rPr lang="nb-NO" sz="1200" noProof="0" dirty="0" err="1">
                <a:latin typeface="Arial"/>
                <a:cs typeface="Arial"/>
              </a:rPr>
              <a:t>rsplanen</a:t>
            </a:r>
            <a:r>
              <a:rPr lang="nb-NO" sz="1200" noProof="0" dirty="0">
                <a:latin typeface="Arial"/>
                <a:cs typeface="Arial"/>
              </a:rPr>
              <a:t> er et arbeidsredskap for personalet. Her begrunnes valg og prioriteringer vi gjør </a:t>
            </a:r>
            <a:r>
              <a:rPr lang="nb-NO" sz="1200" dirty="0">
                <a:latin typeface="Arial"/>
                <a:cs typeface="Arial"/>
              </a:rPr>
              <a:t>i </a:t>
            </a:r>
            <a:r>
              <a:rPr lang="nb-NO" sz="1200" noProof="0" dirty="0">
                <a:latin typeface="Arial"/>
                <a:cs typeface="Arial"/>
              </a:rPr>
              <a:t>hverdagen, samtidig som at den skal synliggjøre vår egenart som barnehage. </a:t>
            </a:r>
            <a:r>
              <a:rPr lang="nb-NO" sz="1200" dirty="0">
                <a:latin typeface="Arial"/>
                <a:cs typeface="Arial"/>
              </a:rPr>
              <a:t>Årsplanen</a:t>
            </a:r>
            <a:r>
              <a:rPr lang="nb-NO" sz="1200" noProof="0" dirty="0">
                <a:latin typeface="Arial"/>
                <a:cs typeface="Arial"/>
              </a:rPr>
              <a:t> behandles og godkjennes </a:t>
            </a:r>
            <a:r>
              <a:rPr lang="nb-NO" sz="1200" dirty="0">
                <a:latin typeface="Arial"/>
                <a:cs typeface="Arial"/>
              </a:rPr>
              <a:t>i </a:t>
            </a:r>
            <a:r>
              <a:rPr lang="nb-NO" sz="1200" noProof="0" dirty="0">
                <a:latin typeface="Arial"/>
                <a:cs typeface="Arial"/>
              </a:rPr>
              <a:t>samarbeidsutvalget.</a:t>
            </a:r>
            <a:endParaRPr lang="en-US" sz="1200" noProof="0" dirty="0">
              <a:latin typeface="Arial"/>
              <a:ea typeface="Calibri"/>
              <a:cs typeface="Arial"/>
            </a:endParaRPr>
          </a:p>
          <a:p>
            <a:endParaRPr lang="nb-NO" sz="1200" noProof="0" dirty="0">
              <a:latin typeface="Arial"/>
              <a:cs typeface="Arial"/>
            </a:endParaRPr>
          </a:p>
          <a:p>
            <a:r>
              <a:rPr lang="nb-NO" sz="1200" dirty="0">
                <a:latin typeface="Arial"/>
                <a:cs typeface="Arial"/>
              </a:rPr>
              <a:t>De siste to årene har personalet i Tussilago jobbet for å utvikle en årsplan som er mer konkret, og dermed vil fungere bedre som et arbeidsredskap i hverdagen. Vi har derfor valgt å lage en årsplan, del 1 og del 2.</a:t>
            </a:r>
          </a:p>
          <a:p>
            <a:r>
              <a:rPr lang="nb-NO" sz="1200" noProof="0" dirty="0">
                <a:latin typeface="Arial"/>
                <a:cs typeface="Arial"/>
              </a:rPr>
              <a:t>Denne delen av årsplanen er en generell del, og gir en overordnet beskrivelse av mål og pedagogisk praksis i Tussilago. </a:t>
            </a:r>
          </a:p>
          <a:p>
            <a:r>
              <a:rPr lang="nb-NO" sz="1200" noProof="0" dirty="0">
                <a:latin typeface="Arial"/>
                <a:cs typeface="Arial"/>
              </a:rPr>
              <a:t>Del 2 er mer konkret og beskriver i større grad</a:t>
            </a:r>
          </a:p>
          <a:p>
            <a:r>
              <a:rPr lang="nb-NO" sz="1200" noProof="0" dirty="0">
                <a:latin typeface="Arial"/>
                <a:cs typeface="Arial"/>
              </a:rPr>
              <a:t>våre mål, satsningsområder, tema og</a:t>
            </a:r>
          </a:p>
          <a:p>
            <a:r>
              <a:rPr lang="nb-NO" sz="1200" noProof="0" dirty="0">
                <a:latin typeface="Arial"/>
                <a:cs typeface="Arial"/>
              </a:rPr>
              <a:t>vektlegging for inneværende barnehageår.</a:t>
            </a:r>
          </a:p>
          <a:p>
            <a:r>
              <a:rPr lang="nb-NO" sz="1200" dirty="0">
                <a:latin typeface="Arial"/>
                <a:cs typeface="Arial"/>
              </a:rPr>
              <a:t>Årsplanens del 2 synliggjør også hvordan vi </a:t>
            </a:r>
          </a:p>
          <a:p>
            <a:r>
              <a:rPr lang="nb-NO" sz="1200" dirty="0">
                <a:latin typeface="Arial"/>
                <a:cs typeface="Arial"/>
              </a:rPr>
              <a:t>tilrettelegger for progresjon i barnehagens innhold, </a:t>
            </a:r>
          </a:p>
          <a:p>
            <a:r>
              <a:rPr lang="nb-NO" sz="1200" dirty="0">
                <a:latin typeface="Arial"/>
                <a:cs typeface="Arial"/>
              </a:rPr>
              <a:t>o</a:t>
            </a:r>
            <a:r>
              <a:rPr lang="nb-NO" sz="1200" noProof="0" dirty="0">
                <a:latin typeface="Arial"/>
                <a:cs typeface="Arial"/>
              </a:rPr>
              <a:t>g </a:t>
            </a:r>
            <a:r>
              <a:rPr lang="nb-NO" sz="1200" noProof="0" dirty="0" err="1">
                <a:latin typeface="Arial"/>
                <a:cs typeface="Arial"/>
              </a:rPr>
              <a:t>arbei</a:t>
            </a:r>
            <a:r>
              <a:rPr lang="nb-NO" sz="1200" dirty="0">
                <a:latin typeface="Arial"/>
                <a:cs typeface="Arial"/>
              </a:rPr>
              <a:t>d med fagområdene.</a:t>
            </a:r>
            <a:endParaRPr lang="nb-NO" sz="1200" noProof="0" dirty="0">
              <a:latin typeface="Arial"/>
              <a:cs typeface="Arial"/>
            </a:endParaRPr>
          </a:p>
          <a:p>
            <a:endParaRPr lang="nb-NO" sz="1200" u="sng" dirty="0">
              <a:solidFill>
                <a:srgbClr val="FF0000"/>
              </a:solidFill>
              <a:latin typeface="Arial" panose="020B0604020202020204" pitchFamily="34" charset="0"/>
              <a:cs typeface="Arial" panose="020B0604020202020204" pitchFamily="34" charset="0"/>
            </a:endParaRPr>
          </a:p>
          <a:p>
            <a:endParaRPr lang="nb-NO" sz="1200" u="sng" noProof="0" dirty="0">
              <a:solidFill>
                <a:srgbClr val="FF0000"/>
              </a:solidFill>
              <a:latin typeface="Arial" panose="020B0604020202020204" pitchFamily="34" charset="0"/>
              <a:cs typeface="Arial" panose="020B0604020202020204" pitchFamily="34" charset="0"/>
            </a:endParaRPr>
          </a:p>
          <a:p>
            <a:r>
              <a:rPr lang="nb-NO" sz="1200" noProof="0" dirty="0">
                <a:latin typeface="Arial" panose="020B0604020202020204" pitchFamily="34" charset="0"/>
                <a:cs typeface="Arial" panose="020B0604020202020204" pitchFamily="34" charset="0"/>
              </a:rPr>
              <a:t>Vi gleder oss til å ta den nye årsplanen i bruk!</a:t>
            </a:r>
            <a:endParaRPr lang="nb-NO" sz="1200" dirty="0">
              <a:latin typeface="Arial"/>
              <a:cs typeface="Arial"/>
            </a:endParaRPr>
          </a:p>
          <a:p>
            <a:endParaRPr lang="nb-NO" sz="1200" dirty="0">
              <a:latin typeface="Arial"/>
              <a:cs typeface="Arial"/>
            </a:endParaRPr>
          </a:p>
          <a:p>
            <a:r>
              <a:rPr lang="nb-NO" sz="1200" dirty="0">
                <a:latin typeface="Arial"/>
                <a:cs typeface="Arial"/>
              </a:rPr>
              <a:t>Vennlig hilsen</a:t>
            </a:r>
          </a:p>
          <a:p>
            <a:r>
              <a:rPr lang="nb-NO" sz="1200" dirty="0">
                <a:latin typeface="Arial"/>
                <a:cs typeface="Arial"/>
              </a:rPr>
              <a:t>Kristin Berntzen,</a:t>
            </a:r>
          </a:p>
          <a:p>
            <a:r>
              <a:rPr lang="nb-NO" sz="1200" dirty="0">
                <a:latin typeface="Arial"/>
                <a:cs typeface="Arial"/>
              </a:rPr>
              <a:t>Daglig leder​​</a:t>
            </a:r>
          </a:p>
          <a:p>
            <a:endParaRPr lang="en-US" sz="1200" dirty="0">
              <a:solidFill>
                <a:srgbClr val="FF0000"/>
              </a:solidFill>
              <a:latin typeface="Arial"/>
              <a:cs typeface="Arial"/>
            </a:endParaRPr>
          </a:p>
        </p:txBody>
      </p:sp>
      <p:sp>
        <p:nvSpPr>
          <p:cNvPr id="7" name="TekstSylinder 8">
            <a:extLst>
              <a:ext uri="{FF2B5EF4-FFF2-40B4-BE49-F238E27FC236}">
                <a16:creationId xmlns:a16="http://schemas.microsoft.com/office/drawing/2014/main" id="{44C2ED6C-C35A-1CB0-7F20-FCBE008384E5}"/>
              </a:ext>
            </a:extLst>
          </p:cNvPr>
          <p:cNvSpPr txBox="1"/>
          <p:nvPr/>
        </p:nvSpPr>
        <p:spPr>
          <a:xfrm>
            <a:off x="4005594" y="2671975"/>
            <a:ext cx="237572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endParaRPr lang="nb-NO" sz="1200" u="sng">
              <a:latin typeface="Arial"/>
              <a:cs typeface="Calibri"/>
            </a:endParaRPr>
          </a:p>
        </p:txBody>
      </p:sp>
      <p:sp>
        <p:nvSpPr>
          <p:cNvPr id="8" name="Rektangel 7">
            <a:extLst>
              <a:ext uri="{FF2B5EF4-FFF2-40B4-BE49-F238E27FC236}">
                <a16:creationId xmlns:a16="http://schemas.microsoft.com/office/drawing/2014/main" id="{95EA2460-9524-F56A-5C01-CC1C7A06E726}"/>
              </a:ext>
            </a:extLst>
          </p:cNvPr>
          <p:cNvSpPr/>
          <p:nvPr/>
        </p:nvSpPr>
        <p:spPr>
          <a:xfrm>
            <a:off x="-1222" y="444122"/>
            <a:ext cx="6860444" cy="407311"/>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77933C"/>
                </a:solidFill>
                <a:latin typeface="Bradley Hand ITC"/>
                <a:ea typeface="Calibri"/>
                <a:cs typeface="Arial"/>
              </a:rPr>
              <a:t>Innledning</a:t>
            </a:r>
            <a:endParaRPr lang="nb-NO" sz="2400" b="1">
              <a:solidFill>
                <a:srgbClr val="77933C"/>
              </a:solidFill>
              <a:latin typeface="Bradley Hand ITC" panose="03070402050302030203" pitchFamily="66" charset="0"/>
              <a:ea typeface="Calibri"/>
              <a:cs typeface="Arial"/>
            </a:endParaRPr>
          </a:p>
        </p:txBody>
      </p:sp>
      <p:pic>
        <p:nvPicPr>
          <p:cNvPr id="5" name="Bilde 4">
            <a:extLst>
              <a:ext uri="{FF2B5EF4-FFF2-40B4-BE49-F238E27FC236}">
                <a16:creationId xmlns:a16="http://schemas.microsoft.com/office/drawing/2014/main" id="{2A21C899-07FC-854E-E5C9-57858B6A4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394169" y="5323397"/>
            <a:ext cx="3413884" cy="2560413"/>
          </a:xfrm>
          <a:prstGeom prst="rect">
            <a:avLst/>
          </a:prstGeom>
        </p:spPr>
      </p:pic>
    </p:spTree>
    <p:extLst>
      <p:ext uri="{BB962C8B-B14F-4D97-AF65-F5344CB8AC3E}">
        <p14:creationId xmlns:p14="http://schemas.microsoft.com/office/powerpoint/2010/main" val="2280668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06A2CF1-3098-B0A3-61C0-A2DA2508BD9E}"/>
              </a:ext>
            </a:extLst>
          </p:cNvPr>
          <p:cNvSpPr>
            <a:spLocks noGrp="1"/>
          </p:cNvSpPr>
          <p:nvPr>
            <p:ph type="sldNum" sz="quarter" idx="12"/>
          </p:nvPr>
        </p:nvSpPr>
        <p:spPr/>
        <p:txBody>
          <a:bodyPr/>
          <a:lstStyle/>
          <a:p>
            <a:fld id="{9FE1017C-5A17-4C4A-80B0-74CD1F081CC5}" type="slidenum">
              <a:rPr lang="nb-NO" smtClean="0"/>
              <a:t>5</a:t>
            </a:fld>
            <a:endParaRPr lang="nb-NO"/>
          </a:p>
        </p:txBody>
      </p:sp>
      <p:sp>
        <p:nvSpPr>
          <p:cNvPr id="3" name="TekstSylinder 4">
            <a:extLst>
              <a:ext uri="{FF2B5EF4-FFF2-40B4-BE49-F238E27FC236}">
                <a16:creationId xmlns:a16="http://schemas.microsoft.com/office/drawing/2014/main" id="{7A32C39A-973C-C2F3-BE6D-49A052185B0B}"/>
              </a:ext>
            </a:extLst>
          </p:cNvPr>
          <p:cNvSpPr txBox="1"/>
          <p:nvPr/>
        </p:nvSpPr>
        <p:spPr>
          <a:xfrm>
            <a:off x="274321" y="1109588"/>
            <a:ext cx="6257447" cy="7294305"/>
          </a:xfrm>
          <a:prstGeom prst="rect">
            <a:avLst/>
          </a:prstGeom>
          <a:noFill/>
          <a:ln>
            <a:solidFill>
              <a:sysClr val="window" lastClr="FFFFFF"/>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2000" b="1" dirty="0">
                <a:solidFill>
                  <a:srgbClr val="9BBB59">
                    <a:lumMod val="75000"/>
                  </a:srgbClr>
                </a:solidFill>
                <a:latin typeface="Bradley Hand ITC" panose="03070402050302030203" pitchFamily="66" charset="0"/>
              </a:rPr>
              <a:t>Barnegruppene</a:t>
            </a:r>
            <a:endParaRPr kumimoji="0" lang="nb-NO" sz="2000" b="1" i="0" u="none" strike="noStrike" kern="1200" cap="none" spc="0" normalizeH="0" baseline="0" noProof="0" dirty="0">
              <a:ln>
                <a:noFill/>
              </a:ln>
              <a:solidFill>
                <a:srgbClr val="9BBB59">
                  <a:lumMod val="75000"/>
                </a:srgbClr>
              </a:solidFill>
              <a:effectLst/>
              <a:uLnTx/>
              <a:uFillTx/>
              <a:latin typeface="Bradley Hand ITC" panose="03070402050302030203" pitchFamily="66" charset="0"/>
            </a:endParaRPr>
          </a:p>
          <a:p>
            <a:r>
              <a:rPr lang="nb-NO" sz="1200" dirty="0">
                <a:latin typeface="Arial"/>
                <a:cs typeface="Arial"/>
              </a:rPr>
              <a:t>Barnehagen har to avdelinger med omkring 43 barn og 14 ansatte, hvor 1 og 2 åringene har tilholdssted på Hestehoven, og 3-6 åringene på Leirfivelen. Innad på avdelingene, deler vi oss ofte inn i mindre grupper. Dette åpner opp for en tettere relasjon mellom både barn/barn og barn/ansatte. Voksne har større forutsetninger for å være oppmerksom på alle barna, og til å fange opp deres behov, følelser og uttrykk. </a:t>
            </a:r>
          </a:p>
          <a:p>
            <a:endParaRPr lang="nb-NO" sz="1200" dirty="0">
              <a:latin typeface="Arial"/>
              <a:ea typeface="Calibri"/>
              <a:cs typeface="Arial"/>
            </a:endParaRPr>
          </a:p>
          <a:p>
            <a:endParaRPr lang="nb-NO" sz="1200" dirty="0">
              <a:latin typeface="Arial"/>
              <a:ea typeface="Calibri"/>
              <a:cs typeface="Arial"/>
            </a:endParaRPr>
          </a:p>
          <a:p>
            <a:endParaRPr lang="nb-NO" sz="1200" dirty="0">
              <a:latin typeface="Arial"/>
              <a:ea typeface="Calibri"/>
              <a:cs typeface="Arial"/>
            </a:endParaRPr>
          </a:p>
          <a:p>
            <a:endParaRPr lang="nb-NO" sz="1200" dirty="0">
              <a:latin typeface="Arial"/>
              <a:ea typeface="Calibri"/>
              <a:cs typeface="Arial"/>
            </a:endParaRPr>
          </a:p>
          <a:p>
            <a:endParaRPr lang="nb-NO" sz="1200" dirty="0">
              <a:latin typeface="Arial"/>
              <a:ea typeface="Calibri"/>
              <a:cs typeface="Arial"/>
            </a:endParaRPr>
          </a:p>
          <a:p>
            <a:endParaRPr lang="nb-NO" sz="1200" dirty="0">
              <a:latin typeface="Arial"/>
              <a:ea typeface="Calibri"/>
              <a:cs typeface="Arial"/>
            </a:endParaRPr>
          </a:p>
          <a:p>
            <a:endParaRPr lang="nb-NO" sz="1200" dirty="0">
              <a:latin typeface="Arial"/>
              <a:ea typeface="Calibri"/>
              <a:cs typeface="Arial"/>
            </a:endParaRPr>
          </a:p>
          <a:p>
            <a:endParaRPr lang="nb-NO" sz="1200" dirty="0">
              <a:latin typeface="Arial"/>
              <a:ea typeface="Calibri"/>
              <a:cs typeface="Arial"/>
            </a:endParaRPr>
          </a:p>
          <a:p>
            <a:endParaRPr lang="nb-NO" sz="1200" dirty="0">
              <a:latin typeface="Arial"/>
              <a:ea typeface="Calibri"/>
              <a:cs typeface="Arial"/>
            </a:endParaRPr>
          </a:p>
          <a:p>
            <a:r>
              <a:rPr lang="en-US" sz="1200" dirty="0">
                <a:latin typeface="Arial"/>
                <a:cs typeface="Arial"/>
              </a:rPr>
              <a:t>​</a:t>
            </a:r>
            <a:endParaRPr lang="en-US" sz="1200" dirty="0">
              <a:latin typeface="Arial"/>
              <a:ea typeface="Calibri"/>
              <a:cs typeface="Arial"/>
            </a:endParaRPr>
          </a:p>
          <a:p>
            <a:endParaRPr lang="nb-NO" sz="1200" dirty="0">
              <a:latin typeface="Arial"/>
              <a:cs typeface="Arial"/>
            </a:endParaRPr>
          </a:p>
          <a:p>
            <a:r>
              <a:rPr lang="nb-NO" sz="1200" dirty="0">
                <a:latin typeface="Arial"/>
                <a:cs typeface="Arial"/>
              </a:rPr>
              <a:t>Barnehagens størrelse vil samtidig legge til rette for mange møtepunkter på tvers av aldergruppene og med det, gi et godt utgangspunkt for relasjonsbygging og vennskap på tvers av alder. Barn, foresatte og personalet i Tussilago får god kjennskap til hverandre.</a:t>
            </a:r>
            <a:endParaRPr lang="en-US" dirty="0">
              <a:latin typeface="Arial"/>
              <a:cs typeface="Arial"/>
            </a:endParaRPr>
          </a:p>
          <a:p>
            <a:endParaRPr lang="en-US" sz="2000" dirty="0">
              <a:latin typeface="Arial" panose="020B0604020202020204" pitchFamily="34" charset="0"/>
              <a:cs typeface="Arial" panose="020B0604020202020204" pitchFamily="34" charset="0"/>
            </a:endParaRPr>
          </a:p>
          <a:p>
            <a:r>
              <a:rPr lang="en-US" sz="2000" b="1" dirty="0" err="1">
                <a:solidFill>
                  <a:srgbClr val="77933C"/>
                </a:solidFill>
                <a:latin typeface="Bradley Hand ITC" panose="03070402050302030203" pitchFamily="66" charset="0"/>
                <a:cs typeface="Arial"/>
              </a:rPr>
              <a:t>Personalet</a:t>
            </a:r>
            <a:endParaRPr lang="en-US" sz="2000" b="1" dirty="0">
              <a:solidFill>
                <a:srgbClr val="77933C"/>
              </a:solidFill>
              <a:latin typeface="Bradley Hand ITC" panose="03070402050302030203" pitchFamily="66" charset="0"/>
              <a:cs typeface="Arial"/>
            </a:endParaRPr>
          </a:p>
          <a:p>
            <a:endParaRPr lang="nb-NO" sz="1200" dirty="0">
              <a:solidFill>
                <a:schemeClr val="tx1"/>
              </a:solidFill>
              <a:latin typeface="Arial"/>
              <a:cs typeface="Arial"/>
            </a:endParaRPr>
          </a:p>
          <a:p>
            <a:r>
              <a:rPr lang="nb-NO" sz="1200" dirty="0">
                <a:solidFill>
                  <a:schemeClr val="tx1"/>
                </a:solidFill>
                <a:latin typeface="Arial" panose="020B0604020202020204" pitchFamily="34" charset="0"/>
                <a:cs typeface="Arial" panose="020B0604020202020204" pitchFamily="34" charset="0"/>
              </a:rPr>
              <a:t>Tussilago har en stabil og engasjert personalgruppe, som setter leken høyt. Vi er opptatt av å ta barnas perspektiv, og være nære, sensitive og omsorgsfulle voksne. Ansatte som lytter med hjertet og handler med hodet, gir de beste forutsetninger for en god hverdag.</a:t>
            </a:r>
          </a:p>
          <a:p>
            <a:endParaRPr lang="nb-NO" sz="1200" dirty="0">
              <a:solidFill>
                <a:schemeClr val="tx1"/>
              </a:solidFill>
              <a:latin typeface="Arial" panose="020B0604020202020204" pitchFamily="34" charset="0"/>
              <a:cs typeface="Arial" panose="020B0604020202020204" pitchFamily="34" charset="0"/>
            </a:endParaRPr>
          </a:p>
          <a:p>
            <a:r>
              <a:rPr lang="nb-NO" sz="1200" dirty="0">
                <a:solidFill>
                  <a:schemeClr val="tx1"/>
                </a:solidFill>
                <a:latin typeface="Arial" panose="020B0604020202020204" pitchFamily="34" charset="0"/>
                <a:cs typeface="Arial" panose="020B0604020202020204" pitchFamily="34" charset="0"/>
              </a:rPr>
              <a:t>Personalet innehar mye kompetanse gjennom etterutdanning, kurs og barnehagebasert kompetanseheving. Flere av barnehagelærerne er praksislærere for studenter fra barnehagelærerutdanningen fra DMMH. Vi opplever det å ta imot studenter og elever fra Ole Vig (Helse og oppvekst), som en flott mulighet til å holde oss faglig oppdatert.</a:t>
            </a:r>
          </a:p>
          <a:p>
            <a:r>
              <a:rPr lang="nb-NO" sz="1200" dirty="0">
                <a:solidFill>
                  <a:schemeClr val="tx1"/>
                </a:solidFill>
                <a:latin typeface="Arial" panose="020B0604020202020204" pitchFamily="34" charset="0"/>
                <a:cs typeface="Arial" panose="020B0604020202020204" pitchFamily="34" charset="0"/>
              </a:rPr>
              <a:t>Fire av våre ansatte er sertifiserte veiledere/observatører i CLASS- </a:t>
            </a:r>
            <a:r>
              <a:rPr lang="nb-NO" sz="1200" dirty="0" err="1">
                <a:solidFill>
                  <a:schemeClr val="tx1"/>
                </a:solidFill>
                <a:latin typeface="Arial" panose="020B0604020202020204" pitchFamily="34" charset="0"/>
                <a:cs typeface="Arial" panose="020B0604020202020204" pitchFamily="34" charset="0"/>
              </a:rPr>
              <a:t>Toddler</a:t>
            </a:r>
            <a:r>
              <a:rPr lang="nb-NO" sz="1200" dirty="0">
                <a:solidFill>
                  <a:schemeClr val="tx1"/>
                </a:solidFill>
                <a:latin typeface="Arial" panose="020B0604020202020204" pitchFamily="34" charset="0"/>
                <a:cs typeface="Arial" panose="020B0604020202020204" pitchFamily="34" charset="0"/>
              </a:rPr>
              <a:t> og Pre-K.</a:t>
            </a:r>
          </a:p>
          <a:p>
            <a:r>
              <a:rPr lang="nb-NO" sz="1200" dirty="0">
                <a:solidFill>
                  <a:schemeClr val="tx1"/>
                </a:solidFill>
                <a:latin typeface="Arial" panose="020B0604020202020204" pitchFamily="34" charset="0"/>
                <a:cs typeface="Arial" panose="020B0604020202020204" pitchFamily="34" charset="0"/>
              </a:rPr>
              <a:t> </a:t>
            </a:r>
          </a:p>
          <a:p>
            <a:r>
              <a:rPr lang="nb-NO" sz="1200" dirty="0">
                <a:solidFill>
                  <a:schemeClr val="tx1"/>
                </a:solidFill>
                <a:latin typeface="Arial" panose="020B0604020202020204" pitchFamily="34" charset="0"/>
                <a:cs typeface="Arial" panose="020B0604020202020204" pitchFamily="34" charset="0"/>
              </a:rPr>
              <a:t>Vi er stolt over å ha et godt arbeidsmiljø i barnehagen. Trivselen blant personalet er stor, og vi har tro på at dette gjenspeiles i arbeidet med barna.</a:t>
            </a:r>
            <a:endParaRPr lang="nb-NO" dirty="0">
              <a:solidFill>
                <a:schemeClr val="tx1"/>
              </a:solidFill>
            </a:endParaRPr>
          </a:p>
          <a:p>
            <a:r>
              <a:rPr lang="en-US" sz="1200" dirty="0">
                <a:solidFill>
                  <a:srgbClr val="FF0000"/>
                </a:solidFill>
                <a:latin typeface="Arial"/>
                <a:cs typeface="Arial"/>
              </a:rPr>
              <a:t>​</a:t>
            </a:r>
            <a:endParaRPr lang="nb-NO" sz="1200" dirty="0">
              <a:solidFill>
                <a:srgbClr val="000000"/>
              </a:solidFill>
              <a:latin typeface="Arial"/>
              <a:cs typeface="Arial"/>
            </a:endParaRPr>
          </a:p>
        </p:txBody>
      </p:sp>
      <p:sp>
        <p:nvSpPr>
          <p:cNvPr id="4" name="Rektangel: avrundede hjørner 3">
            <a:extLst>
              <a:ext uri="{FF2B5EF4-FFF2-40B4-BE49-F238E27FC236}">
                <a16:creationId xmlns:a16="http://schemas.microsoft.com/office/drawing/2014/main" id="{61925022-F2EC-0649-7193-D3270F002D7D}"/>
              </a:ext>
            </a:extLst>
          </p:cNvPr>
          <p:cNvSpPr/>
          <p:nvPr/>
        </p:nvSpPr>
        <p:spPr>
          <a:xfrm>
            <a:off x="321807" y="2842800"/>
            <a:ext cx="2796167" cy="1141371"/>
          </a:xfrm>
          <a:prstGeom prst="roundRect">
            <a:avLst/>
          </a:prstGeom>
          <a:solidFill>
            <a:srgbClr val="FADE89"/>
          </a:solidFill>
          <a:ln w="25400" cap="flat" cmpd="sng" algn="ctr">
            <a:solidFill>
              <a:srgbClr val="FADE89"/>
            </a:solidFill>
            <a:prstDash val="solid"/>
          </a:ln>
          <a:effectLst/>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endParaRPr lang="nb-NO"/>
          </a:p>
        </p:txBody>
      </p:sp>
      <p:sp>
        <p:nvSpPr>
          <p:cNvPr id="5" name="Rektangel: avrundede hjørner 4">
            <a:extLst>
              <a:ext uri="{FF2B5EF4-FFF2-40B4-BE49-F238E27FC236}">
                <a16:creationId xmlns:a16="http://schemas.microsoft.com/office/drawing/2014/main" id="{1AC7D051-06B9-F799-7901-B713F91B745D}"/>
              </a:ext>
            </a:extLst>
          </p:cNvPr>
          <p:cNvSpPr/>
          <p:nvPr/>
        </p:nvSpPr>
        <p:spPr>
          <a:xfrm>
            <a:off x="3740028" y="2823983"/>
            <a:ext cx="2769602" cy="1141371"/>
          </a:xfrm>
          <a:prstGeom prst="roundRect">
            <a:avLst/>
          </a:prstGeom>
          <a:solidFill>
            <a:srgbClr val="FADE89"/>
          </a:solidFill>
          <a:ln w="25400" cap="flat" cmpd="sng" algn="ctr">
            <a:solidFill>
              <a:srgbClr val="FADE89"/>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endParaRPr lang="nb-NO"/>
          </a:p>
        </p:txBody>
      </p:sp>
      <p:sp>
        <p:nvSpPr>
          <p:cNvPr id="6" name="TekstSylinder 7">
            <a:extLst>
              <a:ext uri="{FF2B5EF4-FFF2-40B4-BE49-F238E27FC236}">
                <a16:creationId xmlns:a16="http://schemas.microsoft.com/office/drawing/2014/main" id="{08B24BC7-86BD-FFA8-6F7F-03FED9E44C56}"/>
              </a:ext>
            </a:extLst>
          </p:cNvPr>
          <p:cNvSpPr txBox="1"/>
          <p:nvPr/>
        </p:nvSpPr>
        <p:spPr>
          <a:xfrm>
            <a:off x="544553" y="3025336"/>
            <a:ext cx="2350673"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algn="ctr"/>
            <a:r>
              <a:rPr lang="nb-NO" sz="1200" u="sng">
                <a:latin typeface="Arial"/>
                <a:cs typeface="Calibri"/>
              </a:rPr>
              <a:t>Hestehoven</a:t>
            </a:r>
            <a:r>
              <a:rPr lang="nb-NO"/>
              <a:t>      </a:t>
            </a:r>
            <a:endParaRPr lang="nb-NO" sz="1200">
              <a:latin typeface="Arial"/>
              <a:ea typeface="Calibri"/>
              <a:cs typeface="Calibri"/>
            </a:endParaRPr>
          </a:p>
          <a:p>
            <a:pPr algn="ctr"/>
            <a:r>
              <a:rPr lang="nb-NO" sz="1200">
                <a:latin typeface="Arial"/>
                <a:ea typeface="Calibri"/>
                <a:cs typeface="Calibri"/>
              </a:rPr>
              <a:t>1-åringen: blågruppa</a:t>
            </a:r>
          </a:p>
          <a:p>
            <a:pPr algn="ctr"/>
            <a:r>
              <a:rPr lang="nb-NO" sz="1200">
                <a:latin typeface="Arial"/>
                <a:ea typeface="Calibri"/>
                <a:cs typeface="Calibri"/>
              </a:rPr>
              <a:t>2-åringen: rødgruppa </a:t>
            </a:r>
          </a:p>
        </p:txBody>
      </p:sp>
      <p:sp>
        <p:nvSpPr>
          <p:cNvPr id="7" name="TekstSylinder 8">
            <a:extLst>
              <a:ext uri="{FF2B5EF4-FFF2-40B4-BE49-F238E27FC236}">
                <a16:creationId xmlns:a16="http://schemas.microsoft.com/office/drawing/2014/main" id="{B5C80BD5-227F-AD8D-6687-70994FB66F0C}"/>
              </a:ext>
            </a:extLst>
          </p:cNvPr>
          <p:cNvSpPr txBox="1"/>
          <p:nvPr/>
        </p:nvSpPr>
        <p:spPr>
          <a:xfrm>
            <a:off x="3936967" y="2933003"/>
            <a:ext cx="2375724"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algn="ctr"/>
            <a:r>
              <a:rPr lang="nb-NO" sz="1200" u="sng">
                <a:latin typeface="Arial"/>
                <a:cs typeface="Calibri"/>
              </a:rPr>
              <a:t>Leirfivelen</a:t>
            </a:r>
            <a:r>
              <a:rPr lang="nb-NO"/>
              <a:t>       </a:t>
            </a:r>
            <a:endParaRPr lang="nb-NO" sz="1200">
              <a:latin typeface="Arial"/>
              <a:ea typeface="Calibri"/>
              <a:cs typeface="Calibri"/>
            </a:endParaRPr>
          </a:p>
          <a:p>
            <a:pPr algn="ctr"/>
            <a:r>
              <a:rPr lang="nb-NO" sz="1200">
                <a:latin typeface="Arial"/>
                <a:ea typeface="Calibri"/>
                <a:cs typeface="Calibri"/>
              </a:rPr>
              <a:t>3-åringen: gulgruppa</a:t>
            </a:r>
          </a:p>
          <a:p>
            <a:pPr algn="ctr"/>
            <a:r>
              <a:rPr lang="nb-NO" sz="1200">
                <a:latin typeface="Arial"/>
                <a:ea typeface="Calibri"/>
                <a:cs typeface="Calibri"/>
              </a:rPr>
              <a:t>4-åringen: grønngruppa</a:t>
            </a:r>
          </a:p>
          <a:p>
            <a:pPr algn="ctr"/>
            <a:r>
              <a:rPr lang="nb-NO" sz="1200">
                <a:latin typeface="Arial"/>
                <a:ea typeface="Calibri"/>
                <a:cs typeface="Calibri"/>
              </a:rPr>
              <a:t>5-åringen: hvitgruppa</a:t>
            </a:r>
          </a:p>
        </p:txBody>
      </p:sp>
      <p:sp>
        <p:nvSpPr>
          <p:cNvPr id="8" name="Rektangel 7">
            <a:extLst>
              <a:ext uri="{FF2B5EF4-FFF2-40B4-BE49-F238E27FC236}">
                <a16:creationId xmlns:a16="http://schemas.microsoft.com/office/drawing/2014/main" id="{D6A7F2A4-CB34-F28C-6C25-7668C524F89B}"/>
              </a:ext>
            </a:extLst>
          </p:cNvPr>
          <p:cNvSpPr/>
          <p:nvPr/>
        </p:nvSpPr>
        <p:spPr>
          <a:xfrm>
            <a:off x="-1222" y="444122"/>
            <a:ext cx="6860444" cy="407311"/>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panose="03070402050302030203" pitchFamily="66" charset="0"/>
                <a:ea typeface="Calibri"/>
                <a:cs typeface="Arial" panose="020B0604020202020204" pitchFamily="34" charset="0"/>
              </a:rPr>
              <a:t>Organisering</a:t>
            </a:r>
            <a:endParaRPr lang="nb-NO" sz="2400" b="1">
              <a:latin typeface="Bradley Hand ITC" panose="03070402050302030203" pitchFamily="66" charset="0"/>
            </a:endParaRPr>
          </a:p>
        </p:txBody>
      </p:sp>
    </p:spTree>
    <p:extLst>
      <p:ext uri="{BB962C8B-B14F-4D97-AF65-F5344CB8AC3E}">
        <p14:creationId xmlns:p14="http://schemas.microsoft.com/office/powerpoint/2010/main" val="4220869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393795D5-39C3-31EE-51D2-B21F7E921005}"/>
              </a:ext>
            </a:extLst>
          </p:cNvPr>
          <p:cNvSpPr>
            <a:spLocks noGrp="1"/>
          </p:cNvSpPr>
          <p:nvPr>
            <p:ph type="sldNum" sz="quarter" idx="12"/>
          </p:nvPr>
        </p:nvSpPr>
        <p:spPr/>
        <p:txBody>
          <a:bodyPr/>
          <a:lstStyle/>
          <a:p>
            <a:fld id="{9FE1017C-5A17-4C4A-80B0-74CD1F081CC5}" type="slidenum">
              <a:rPr lang="nb-NO" smtClean="0"/>
              <a:t>6</a:t>
            </a:fld>
            <a:endParaRPr lang="nb-NO"/>
          </a:p>
        </p:txBody>
      </p:sp>
      <p:sp>
        <p:nvSpPr>
          <p:cNvPr id="4" name="Rektangel 3">
            <a:extLst>
              <a:ext uri="{FF2B5EF4-FFF2-40B4-BE49-F238E27FC236}">
                <a16:creationId xmlns:a16="http://schemas.microsoft.com/office/drawing/2014/main" id="{29AC306F-132F-300A-B3AD-77829A292E8F}"/>
              </a:ext>
            </a:extLst>
          </p:cNvPr>
          <p:cNvSpPr/>
          <p:nvPr/>
        </p:nvSpPr>
        <p:spPr>
          <a:xfrm>
            <a:off x="4370944" y="593341"/>
            <a:ext cx="2243788" cy="7908047"/>
          </a:xfrm>
          <a:prstGeom prst="rect">
            <a:avLst/>
          </a:prstGeom>
          <a:solidFill>
            <a:srgbClr val="9BBB59">
              <a:lumMod val="20000"/>
              <a:lumOff val="80000"/>
            </a:srgbClr>
          </a:solidFill>
          <a:ln w="25400" cap="flat" cmpd="sng" algn="ctr">
            <a:solidFill>
              <a:srgbClr val="9BBB59">
                <a:lumMod val="20000"/>
                <a:lumOff val="8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endParaRPr lang="nb-NO"/>
          </a:p>
        </p:txBody>
      </p:sp>
      <p:sp>
        <p:nvSpPr>
          <p:cNvPr id="8" name="TekstSylinder 24">
            <a:extLst>
              <a:ext uri="{FF2B5EF4-FFF2-40B4-BE49-F238E27FC236}">
                <a16:creationId xmlns:a16="http://schemas.microsoft.com/office/drawing/2014/main" id="{0231409B-2518-AAFD-FF88-B218D817F116}"/>
              </a:ext>
            </a:extLst>
          </p:cNvPr>
          <p:cNvSpPr txBox="1"/>
          <p:nvPr/>
        </p:nvSpPr>
        <p:spPr>
          <a:xfrm>
            <a:off x="123226" y="906161"/>
            <a:ext cx="4271210" cy="8525411"/>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2000" b="1">
                <a:solidFill>
                  <a:srgbClr val="9BBB59">
                    <a:lumMod val="75000"/>
                  </a:srgbClr>
                </a:solidFill>
                <a:latin typeface="Bradley Hand ITC"/>
              </a:rPr>
              <a:t>Visjon «En god start setter spor»</a:t>
            </a:r>
          </a:p>
          <a:p>
            <a:br>
              <a:rPr lang="nb-NO" sz="1200">
                <a:latin typeface="Arial"/>
                <a:cs typeface="Arial"/>
              </a:rPr>
            </a:br>
            <a:r>
              <a:rPr lang="nb-NO" sz="1200">
                <a:latin typeface="Arial"/>
                <a:cs typeface="Arial"/>
              </a:rPr>
              <a:t>Vi jobber for at alle barn skal erfare å være betydningsfulle for fellesskapet, og være i positivt samspill med barn og voksne. For oss handler en god start om å gi barna gode erfaringer tidlig i barneårene, slik at det kan gi et godt grunnlag for livsmestring.</a:t>
            </a:r>
            <a:br>
              <a:rPr lang="nb-NO" sz="1200">
                <a:latin typeface="Arial"/>
                <a:cs typeface="Arial"/>
              </a:rPr>
            </a:br>
            <a:br>
              <a:rPr lang="nb-NO" sz="1200">
                <a:latin typeface="Arial"/>
                <a:cs typeface="Arial"/>
              </a:rPr>
            </a:br>
            <a:r>
              <a:rPr lang="nb-NO" sz="1200">
                <a:latin typeface="Arial"/>
                <a:cs typeface="Arial"/>
              </a:rPr>
              <a:t>Barnehagen er en læringsarena for å fremme utvikling og læring. Her får barna øve seg på egenskaper som er gode å ha her og nå, og senere i livet. Dette innebærer at vi tenker over hva en god start er, og hvilke spor vi setter. Det kan være alt fra en langsiktig tankegang som en god barndom, til møte med den enkelte i hverdagen, både barn, foreldre og kollega. </a:t>
            </a:r>
            <a:endParaRPr lang="nb-NO" sz="1200">
              <a:solidFill>
                <a:srgbClr val="FF0000"/>
              </a:solidFill>
              <a:latin typeface="Arial"/>
              <a:cs typeface="Arial"/>
            </a:endParaRPr>
          </a:p>
          <a:p>
            <a:endParaRPr lang="nb-NO" sz="1200">
              <a:latin typeface="Arial"/>
              <a:cs typeface="Arial"/>
            </a:endParaRPr>
          </a:p>
          <a:p>
            <a:endParaRPr lang="nb-NO" sz="1400">
              <a:solidFill>
                <a:srgbClr val="9BBB59">
                  <a:lumMod val="75000"/>
                </a:srgbClr>
              </a:solidFill>
              <a:latin typeface="Arial"/>
              <a:cs typeface="Arial"/>
            </a:endParaRPr>
          </a:p>
          <a:p>
            <a:r>
              <a:rPr lang="nb-NO" sz="2000" b="1">
                <a:solidFill>
                  <a:srgbClr val="9BBB59">
                    <a:lumMod val="75000"/>
                  </a:srgbClr>
                </a:solidFill>
                <a:latin typeface="Bradley Hand ITC"/>
                <a:cs typeface="Arial"/>
              </a:rPr>
              <a:t>Vårt hovedmål – Se seg selv som en del av felleskapet</a:t>
            </a:r>
            <a:r>
              <a:rPr lang="nb-NO" sz="2000" b="1">
                <a:solidFill>
                  <a:srgbClr val="77933C"/>
                </a:solidFill>
                <a:latin typeface="Bradley Hand ITC"/>
                <a:cs typeface="Arial"/>
              </a:rPr>
              <a:t>.</a:t>
            </a:r>
            <a:endParaRPr lang="nb-NO" sz="2000" b="1">
              <a:solidFill>
                <a:srgbClr val="FF0000"/>
              </a:solidFill>
              <a:latin typeface="Bradley Hand ITC"/>
              <a:cs typeface="Arial"/>
            </a:endParaRPr>
          </a:p>
          <a:p>
            <a:endParaRPr lang="nb-NO" sz="1200">
              <a:solidFill>
                <a:srgbClr val="9BBB59">
                  <a:lumMod val="75000"/>
                </a:srgbClr>
              </a:solidFill>
              <a:latin typeface="Arial"/>
              <a:cs typeface="Arial"/>
            </a:endParaRPr>
          </a:p>
          <a:p>
            <a:r>
              <a:rPr lang="nb-NO" sz="1200">
                <a:latin typeface="Arial"/>
                <a:cs typeface="Arial"/>
              </a:rPr>
              <a:t>Enkeltindividet er viktig og gjør en forskjell for gruppen. Balansen mellom å ta plass som individ og samtidig være en del av barnegruppen og respektere andres behov, er grunnleggende elementer i barnets utvikling av sosial kompetanse. </a:t>
            </a:r>
            <a:br>
              <a:rPr lang="nb-NO" sz="1200">
                <a:latin typeface="Arial" panose="020B0604020202020204" pitchFamily="34" charset="0"/>
                <a:cs typeface="Arial" panose="020B0604020202020204" pitchFamily="34" charset="0"/>
              </a:rPr>
            </a:br>
            <a:br>
              <a:rPr lang="nb-NO" sz="1200">
                <a:latin typeface="Arial" panose="020B0604020202020204" pitchFamily="34" charset="0"/>
                <a:cs typeface="Arial" panose="020B0604020202020204" pitchFamily="34" charset="0"/>
              </a:rPr>
            </a:br>
            <a:r>
              <a:rPr lang="nb-NO" sz="1200">
                <a:latin typeface="Arial"/>
                <a:cs typeface="Arial"/>
              </a:rPr>
              <a:t>Vi mener det er viktig for barn å kunne stå for sine egne meninger og fremme egen kompetanse, ikke på bekostning av, men ved hjelp av andre. Her får barna erfaring med at det ikke alltid er deres tanker og ideer som blir videreført, men at det å bygge videre på andres, gir nye muligheter. </a:t>
            </a:r>
            <a:endParaRPr lang="nb-NO" sz="1200">
              <a:solidFill>
                <a:srgbClr val="000000"/>
              </a:solidFill>
              <a:latin typeface="Arial"/>
              <a:cs typeface="Arial"/>
            </a:endParaRPr>
          </a:p>
          <a:p>
            <a:endParaRPr lang="nb-NO" sz="1200" b="1">
              <a:solidFill>
                <a:srgbClr val="9BBB59">
                  <a:lumMod val="75000"/>
                </a:srgbClr>
              </a:solidFill>
              <a:latin typeface="Arial" panose="020B0604020202020204" pitchFamily="34" charset="0"/>
              <a:cs typeface="Arial" panose="020B0604020202020204" pitchFamily="34" charset="0"/>
            </a:endParaRPr>
          </a:p>
          <a:p>
            <a:r>
              <a:rPr kumimoji="0" lang="nb-NO" sz="1200" b="0" i="0" u="none" strike="noStrike" kern="1200" cap="none" spc="0" normalizeH="0" baseline="0" noProof="0">
                <a:ln>
                  <a:noFill/>
                </a:ln>
                <a:solidFill>
                  <a:prstClr val="black"/>
                </a:solidFill>
                <a:effectLst/>
                <a:uLnTx/>
                <a:uFillTx/>
                <a:latin typeface="Arial"/>
                <a:ea typeface="+mn-ea"/>
                <a:cs typeface="Arial"/>
              </a:rPr>
              <a:t>Det å se seg selv som en del av et fellesskap, handler om mer enn å bare se innad i barnehagen. Vi er del av et større samfunn, og da er det naturlig å starte med nærmiljøet i og rundt barnehagen. Hvem er jeg og hvem er du, hvem er vi og hva kan vi bidra med til fellesskapet.</a:t>
            </a:r>
          </a:p>
          <a:p>
            <a:endParaRPr lang="nb-NO" sz="1200" b="1">
              <a:solidFill>
                <a:srgbClr val="9BBB59">
                  <a:lumMod val="75000"/>
                </a:srgbClr>
              </a:solidFill>
              <a:latin typeface="Arial" panose="020B0604020202020204" pitchFamily="34" charset="0"/>
              <a:cs typeface="Arial" panose="020B0604020202020204" pitchFamily="34" charset="0"/>
            </a:endParaRPr>
          </a:p>
          <a:p>
            <a:r>
              <a:rPr lang="nb-NO" sz="1600" b="1">
                <a:solidFill>
                  <a:srgbClr val="9BBB59">
                    <a:lumMod val="75000"/>
                  </a:srgbClr>
                </a:solidFill>
                <a:latin typeface="Bradley Hand ITC"/>
                <a:cs typeface="Arial"/>
              </a:rPr>
              <a:t>Vi skal ha rom for alle og blikk for den enkelte.</a:t>
            </a:r>
          </a:p>
          <a:p>
            <a:endParaRPr lang="nb-NO" sz="1400">
              <a:solidFill>
                <a:srgbClr val="9BBB59">
                  <a:lumMod val="75000"/>
                </a:srgbClr>
              </a:solidFill>
              <a:latin typeface="Arial" panose="020B0604020202020204" pitchFamily="34" charset="0"/>
              <a:cs typeface="Arial" panose="020B0604020202020204" pitchFamily="34" charset="0"/>
            </a:endParaRPr>
          </a:p>
          <a:p>
            <a:endParaRPr lang="nb-NO"/>
          </a:p>
          <a:p>
            <a:endParaRPr lang="nb-NO"/>
          </a:p>
        </p:txBody>
      </p:sp>
      <p:pic>
        <p:nvPicPr>
          <p:cNvPr id="9" name="Bilde 8">
            <a:extLst>
              <a:ext uri="{FF2B5EF4-FFF2-40B4-BE49-F238E27FC236}">
                <a16:creationId xmlns:a16="http://schemas.microsoft.com/office/drawing/2014/main" id="{B7CA32F6-7DF7-F7A4-7C68-A288793CA4F9}"/>
              </a:ext>
            </a:extLst>
          </p:cNvPr>
          <p:cNvPicPr>
            <a:picLocks noChangeAspect="1"/>
          </p:cNvPicPr>
          <p:nvPr/>
        </p:nvPicPr>
        <p:blipFill>
          <a:blip r:embed="rId2"/>
          <a:srcRect t="13323" b="13323"/>
          <a:stretch>
            <a:fillRect/>
          </a:stretch>
        </p:blipFill>
        <p:spPr>
          <a:xfrm>
            <a:off x="4599167" y="906161"/>
            <a:ext cx="1787343" cy="1748097"/>
          </a:xfrm>
          <a:prstGeom prst="rect">
            <a:avLst/>
          </a:prstGeom>
        </p:spPr>
      </p:pic>
      <p:pic>
        <p:nvPicPr>
          <p:cNvPr id="11" name="Bilde 10">
            <a:extLst>
              <a:ext uri="{FF2B5EF4-FFF2-40B4-BE49-F238E27FC236}">
                <a16:creationId xmlns:a16="http://schemas.microsoft.com/office/drawing/2014/main" id="{BCB06ACD-4048-CA36-1E54-4C7CC7FD8EA0}"/>
              </a:ext>
            </a:extLst>
          </p:cNvPr>
          <p:cNvPicPr>
            <a:picLocks noChangeAspect="1"/>
          </p:cNvPicPr>
          <p:nvPr/>
        </p:nvPicPr>
        <p:blipFill>
          <a:blip r:embed="rId3">
            <a:extLst>
              <a:ext uri="{28A0092B-C50C-407E-A947-70E740481C1C}">
                <a14:useLocalDpi xmlns:a14="http://schemas.microsoft.com/office/drawing/2010/main" val="0"/>
              </a:ext>
            </a:extLst>
          </a:blip>
          <a:srcRect t="13323" b="13323"/>
          <a:stretch/>
        </p:blipFill>
        <p:spPr>
          <a:xfrm>
            <a:off x="4599168" y="2799268"/>
            <a:ext cx="1787343" cy="1748097"/>
          </a:xfrm>
          <a:prstGeom prst="rect">
            <a:avLst/>
          </a:prstGeom>
        </p:spPr>
      </p:pic>
      <p:pic>
        <p:nvPicPr>
          <p:cNvPr id="13" name="Bilde 12">
            <a:extLst>
              <a:ext uri="{FF2B5EF4-FFF2-40B4-BE49-F238E27FC236}">
                <a16:creationId xmlns:a16="http://schemas.microsoft.com/office/drawing/2014/main" id="{491EF13C-5790-2E06-44AE-825404C0ECC8}"/>
              </a:ext>
            </a:extLst>
          </p:cNvPr>
          <p:cNvPicPr>
            <a:picLocks noChangeAspect="1"/>
          </p:cNvPicPr>
          <p:nvPr/>
        </p:nvPicPr>
        <p:blipFill>
          <a:blip r:embed="rId4">
            <a:extLst>
              <a:ext uri="{28A0092B-C50C-407E-A947-70E740481C1C}">
                <a14:useLocalDpi xmlns:a14="http://schemas.microsoft.com/office/drawing/2010/main" val="0"/>
              </a:ext>
            </a:extLst>
          </a:blip>
          <a:srcRect l="11658" r="11658"/>
          <a:stretch/>
        </p:blipFill>
        <p:spPr>
          <a:xfrm>
            <a:off x="4599170" y="6584783"/>
            <a:ext cx="1787343" cy="1748097"/>
          </a:xfrm>
          <a:prstGeom prst="rect">
            <a:avLst/>
          </a:prstGeom>
        </p:spPr>
      </p:pic>
      <p:pic>
        <p:nvPicPr>
          <p:cNvPr id="15" name="Bilde 14">
            <a:extLst>
              <a:ext uri="{FF2B5EF4-FFF2-40B4-BE49-F238E27FC236}">
                <a16:creationId xmlns:a16="http://schemas.microsoft.com/office/drawing/2014/main" id="{C3E6AE56-7AB4-89AA-0700-4B94FBED5610}"/>
              </a:ext>
            </a:extLst>
          </p:cNvPr>
          <p:cNvPicPr>
            <a:picLocks noChangeAspect="1"/>
          </p:cNvPicPr>
          <p:nvPr/>
        </p:nvPicPr>
        <p:blipFill>
          <a:blip r:embed="rId5">
            <a:extLst>
              <a:ext uri="{28A0092B-C50C-407E-A947-70E740481C1C}">
                <a14:useLocalDpi xmlns:a14="http://schemas.microsoft.com/office/drawing/2010/main" val="0"/>
              </a:ext>
            </a:extLst>
          </a:blip>
          <a:srcRect t="13323" b="13323"/>
          <a:stretch/>
        </p:blipFill>
        <p:spPr>
          <a:xfrm>
            <a:off x="4599169" y="4691676"/>
            <a:ext cx="1787343" cy="1748097"/>
          </a:xfrm>
          <a:prstGeom prst="rect">
            <a:avLst/>
          </a:prstGeom>
        </p:spPr>
      </p:pic>
      <p:sp>
        <p:nvSpPr>
          <p:cNvPr id="3" name="Rektangel 2">
            <a:extLst>
              <a:ext uri="{FF2B5EF4-FFF2-40B4-BE49-F238E27FC236}">
                <a16:creationId xmlns:a16="http://schemas.microsoft.com/office/drawing/2014/main" id="{2FF5A2FE-4179-A678-246E-0087E9129BFC}"/>
              </a:ext>
            </a:extLst>
          </p:cNvPr>
          <p:cNvSpPr/>
          <p:nvPr/>
        </p:nvSpPr>
        <p:spPr>
          <a:xfrm>
            <a:off x="0" y="327037"/>
            <a:ext cx="6859669" cy="480105"/>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a:solidFill>
                  <a:srgbClr val="9BBB59">
                    <a:lumMod val="75000"/>
                  </a:srgbClr>
                </a:solidFill>
                <a:latin typeface="Bradley Hand ITC" panose="03070402050302030203" pitchFamily="66" charset="0"/>
                <a:ea typeface="Calibri"/>
                <a:cs typeface="Arial"/>
              </a:rPr>
              <a:t>Vårt verdigrunnlag</a:t>
            </a:r>
            <a:endParaRPr lang="nb-NO" sz="2400" b="1">
              <a:latin typeface="Bradley Hand ITC" panose="03070402050302030203" pitchFamily="66" charset="0"/>
              <a:ea typeface="Calibri"/>
              <a:cs typeface="Calibri"/>
            </a:endParaRPr>
          </a:p>
        </p:txBody>
      </p:sp>
    </p:spTree>
    <p:extLst>
      <p:ext uri="{BB962C8B-B14F-4D97-AF65-F5344CB8AC3E}">
        <p14:creationId xmlns:p14="http://schemas.microsoft.com/office/powerpoint/2010/main" val="862449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8343E84A-813C-7DAD-8248-E27FD3E61549}"/>
              </a:ext>
            </a:extLst>
          </p:cNvPr>
          <p:cNvSpPr>
            <a:spLocks noGrp="1"/>
          </p:cNvSpPr>
          <p:nvPr>
            <p:ph type="sldNum" sz="quarter" idx="12"/>
          </p:nvPr>
        </p:nvSpPr>
        <p:spPr/>
        <p:txBody>
          <a:bodyPr/>
          <a:lstStyle/>
          <a:p>
            <a:fld id="{9FE1017C-5A17-4C4A-80B0-74CD1F081CC5}" type="slidenum">
              <a:rPr lang="nb-NO" smtClean="0"/>
              <a:t>7</a:t>
            </a:fld>
            <a:endParaRPr lang="nb-NO"/>
          </a:p>
        </p:txBody>
      </p:sp>
      <p:sp>
        <p:nvSpPr>
          <p:cNvPr id="3" name="Rektangel 2">
            <a:extLst>
              <a:ext uri="{FF2B5EF4-FFF2-40B4-BE49-F238E27FC236}">
                <a16:creationId xmlns:a16="http://schemas.microsoft.com/office/drawing/2014/main" id="{63DC8127-CFE1-5E32-322F-FE0FF0A42A30}"/>
              </a:ext>
            </a:extLst>
          </p:cNvPr>
          <p:cNvSpPr/>
          <p:nvPr/>
        </p:nvSpPr>
        <p:spPr>
          <a:xfrm>
            <a:off x="334102" y="2847257"/>
            <a:ext cx="5904656" cy="646331"/>
          </a:xfrm>
          <a:prstGeom prst="rect">
            <a:avLst/>
          </a:prstGeom>
        </p:spPr>
        <p:txBody>
          <a:bodyPr wrap="square" lIns="91440" tIns="45720" rIns="91440" bIns="4572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marL="171450" indent="-171450">
              <a:buFont typeface="Arial" panose="020B0604020202020204" pitchFamily="34" charset="0"/>
              <a:buChar char="•"/>
            </a:pPr>
            <a:endParaRPr lang="nb-NO" sz="1200">
              <a:latin typeface="Arial" pitchFamily="34" charset="0"/>
              <a:cs typeface="Arial" pitchFamily="34" charset="0"/>
            </a:endParaRPr>
          </a:p>
          <a:p>
            <a:pPr marL="171450" indent="-171450"/>
            <a:endParaRPr lang="nb-NO" sz="1200">
              <a:latin typeface="Arial" pitchFamily="34" charset="0"/>
              <a:cs typeface="Arial" pitchFamily="34" charset="0"/>
            </a:endParaRPr>
          </a:p>
          <a:p>
            <a:pPr marL="171450" indent="-171450"/>
            <a:endParaRPr lang="nb-NO" sz="1200">
              <a:latin typeface="Arial" pitchFamily="34" charset="0"/>
              <a:cs typeface="Arial" pitchFamily="34" charset="0"/>
            </a:endParaRPr>
          </a:p>
        </p:txBody>
      </p:sp>
      <p:sp>
        <p:nvSpPr>
          <p:cNvPr id="4" name="TekstSylinder 8">
            <a:extLst>
              <a:ext uri="{FF2B5EF4-FFF2-40B4-BE49-F238E27FC236}">
                <a16:creationId xmlns:a16="http://schemas.microsoft.com/office/drawing/2014/main" id="{3055CEA5-4DF6-4DC7-BC27-A7E92C513277}"/>
              </a:ext>
            </a:extLst>
          </p:cNvPr>
          <p:cNvSpPr txBox="1"/>
          <p:nvPr/>
        </p:nvSpPr>
        <p:spPr>
          <a:xfrm>
            <a:off x="17965" y="3395871"/>
            <a:ext cx="6820509" cy="5447549"/>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lvl="1"/>
            <a:r>
              <a:rPr lang="nb-NO" sz="2000" b="1">
                <a:solidFill>
                  <a:srgbClr val="9BBB59">
                    <a:lumMod val="75000"/>
                  </a:srgbClr>
                </a:solidFill>
                <a:latin typeface="Bradley Hand ITC" panose="03070402050302030203" pitchFamily="66" charset="0"/>
                <a:cs typeface="Arial"/>
              </a:rPr>
              <a:t>Hva er respekt for oss, og hvordan vises det i praksis?</a:t>
            </a:r>
            <a:endParaRPr lang="nb-NO" sz="2000" b="1">
              <a:solidFill>
                <a:srgbClr val="FF0000"/>
              </a:solidFill>
              <a:latin typeface="Bradley Hand ITC" panose="03070402050302030203" pitchFamily="66" charset="0"/>
              <a:cs typeface="Arial"/>
            </a:endParaRPr>
          </a:p>
          <a:p>
            <a:pPr lvl="1"/>
            <a:r>
              <a:rPr lang="nb-NO" sz="1200" i="1">
                <a:solidFill>
                  <a:srgbClr val="000000"/>
                </a:solidFill>
                <a:latin typeface="Arial"/>
                <a:ea typeface="Calibri"/>
                <a:cs typeface="Arial"/>
              </a:rPr>
              <a:t>"Respekt  er å forstå og praktisere på alle måter at din mening, er like viktig som min mening og utfordre disse."</a:t>
            </a:r>
          </a:p>
          <a:p>
            <a:pPr lvl="1"/>
            <a:endParaRPr lang="nb-NO" sz="1200" i="1">
              <a:solidFill>
                <a:srgbClr val="000000"/>
              </a:solidFill>
              <a:latin typeface="Arial" panose="020B0604020202020204" pitchFamily="34" charset="0"/>
              <a:ea typeface="Calibri"/>
              <a:cs typeface="Arial" panose="020B0604020202020204" pitchFamily="34" charset="0"/>
            </a:endParaRPr>
          </a:p>
          <a:p>
            <a:pPr lvl="1"/>
            <a:r>
              <a:rPr lang="nb-NO" sz="1200" i="1">
                <a:solidFill>
                  <a:srgbClr val="000000"/>
                </a:solidFill>
                <a:latin typeface="Arial"/>
                <a:ea typeface="Calibri"/>
                <a:cs typeface="Arial"/>
              </a:rPr>
              <a:t>"Jeg viser respekt ved at jeg toner meg inn på barnet og anerkjenner barnet og dets følelser"</a:t>
            </a:r>
            <a:endParaRPr lang="nb-NO" sz="1200">
              <a:solidFill>
                <a:srgbClr val="000000"/>
              </a:solidFill>
              <a:latin typeface="Arial"/>
              <a:ea typeface="Calibri"/>
              <a:cs typeface="Arial"/>
            </a:endParaRPr>
          </a:p>
          <a:p>
            <a:pPr lvl="1"/>
            <a:endParaRPr lang="nb-NO" sz="1200" i="1">
              <a:solidFill>
                <a:srgbClr val="000000"/>
              </a:solidFill>
              <a:latin typeface="Arial" panose="020B0604020202020204" pitchFamily="34" charset="0"/>
              <a:ea typeface="Calibri"/>
              <a:cs typeface="Arial" panose="020B0604020202020204" pitchFamily="34" charset="0"/>
            </a:endParaRPr>
          </a:p>
          <a:p>
            <a:pPr lvl="1"/>
            <a:r>
              <a:rPr lang="nb-NO" sz="1200" i="1">
                <a:solidFill>
                  <a:srgbClr val="000000"/>
                </a:solidFill>
                <a:latin typeface="Arial"/>
                <a:ea typeface="Calibri"/>
                <a:cs typeface="Arial"/>
              </a:rPr>
              <a:t>"Å bli sett, hørt og anerkjent, si hei, bli respektert for hvem vi er og akseptere ulikheter." </a:t>
            </a:r>
          </a:p>
          <a:p>
            <a:pPr lvl="1"/>
            <a:endParaRPr lang="nb-NO" sz="1200" i="1">
              <a:solidFill>
                <a:srgbClr val="000000"/>
              </a:solidFill>
              <a:latin typeface="Arial" panose="020B0604020202020204" pitchFamily="34" charset="0"/>
              <a:ea typeface="Calibri"/>
              <a:cs typeface="Arial" panose="020B0604020202020204" pitchFamily="34" charset="0"/>
            </a:endParaRPr>
          </a:p>
          <a:p>
            <a:pPr lvl="1"/>
            <a:r>
              <a:rPr lang="nb-NO" sz="1200" i="1">
                <a:solidFill>
                  <a:srgbClr val="000000"/>
                </a:solidFill>
                <a:latin typeface="Arial"/>
                <a:ea typeface="Calibri"/>
                <a:cs typeface="Arial"/>
              </a:rPr>
              <a:t>"Gi meg tid, jeg kan, vise forståelse og empati, samt gi støtte til mestring."</a:t>
            </a:r>
            <a:endParaRPr lang="nb-NO" sz="1200">
              <a:latin typeface="Arial"/>
              <a:cs typeface="Arial"/>
            </a:endParaRPr>
          </a:p>
          <a:p>
            <a:pPr lvl="1"/>
            <a:endParaRPr lang="nb-NO" sz="1200">
              <a:solidFill>
                <a:srgbClr val="9BBB59">
                  <a:lumMod val="75000"/>
                </a:srgbClr>
              </a:solidFill>
              <a:latin typeface="Arial" panose="020B0604020202020204" pitchFamily="34" charset="0"/>
              <a:ea typeface="Calibri"/>
              <a:cs typeface="Arial" panose="020B0604020202020204" pitchFamily="34" charset="0"/>
            </a:endParaRPr>
          </a:p>
          <a:p>
            <a:pPr lvl="1"/>
            <a:r>
              <a:rPr lang="nb-NO" sz="2000" b="1">
                <a:solidFill>
                  <a:srgbClr val="9BBB59">
                    <a:lumMod val="75000"/>
                  </a:srgbClr>
                </a:solidFill>
                <a:latin typeface="Bradley Hand ITC" panose="03070402050302030203" pitchFamily="66" charset="0"/>
                <a:ea typeface="Calibri"/>
                <a:cs typeface="Arial"/>
              </a:rPr>
              <a:t>Hva er mangfold </a:t>
            </a:r>
            <a:r>
              <a:rPr lang="nb-NO" sz="2000" b="1">
                <a:solidFill>
                  <a:srgbClr val="77933C"/>
                </a:solidFill>
                <a:latin typeface="Bradley Hand ITC" panose="03070402050302030203" pitchFamily="66" charset="0"/>
                <a:ea typeface="Calibri"/>
                <a:cs typeface="Arial"/>
              </a:rPr>
              <a:t>for oss, og hvordan vises det i praksis?</a:t>
            </a:r>
            <a:endParaRPr lang="nb-NO" sz="2000" b="1">
              <a:solidFill>
                <a:srgbClr val="FF0000"/>
              </a:solidFill>
              <a:latin typeface="Bradley Hand ITC" panose="03070402050302030203" pitchFamily="66" charset="0"/>
              <a:ea typeface="Calibri"/>
              <a:cs typeface="Arial"/>
            </a:endParaRPr>
          </a:p>
          <a:p>
            <a:pPr lvl="1"/>
            <a:r>
              <a:rPr lang="nb-NO" sz="1200" i="1">
                <a:solidFill>
                  <a:srgbClr val="000000"/>
                </a:solidFill>
                <a:latin typeface="Arial"/>
                <a:ea typeface="Calibri"/>
                <a:cs typeface="Arial"/>
              </a:rPr>
              <a:t>"Vi ser på ulikheter som en ressurs og en styrke."</a:t>
            </a:r>
          </a:p>
          <a:p>
            <a:pPr lvl="1"/>
            <a:endParaRPr lang="nb-NO" sz="1200" i="1">
              <a:solidFill>
                <a:srgbClr val="000000"/>
              </a:solidFill>
              <a:latin typeface="Arial" panose="020B0604020202020204" pitchFamily="34" charset="0"/>
              <a:ea typeface="Calibri"/>
              <a:cs typeface="Arial" panose="020B0604020202020204" pitchFamily="34" charset="0"/>
            </a:endParaRPr>
          </a:p>
          <a:p>
            <a:pPr lvl="1"/>
            <a:r>
              <a:rPr lang="nb-NO" sz="1200" i="1">
                <a:solidFill>
                  <a:srgbClr val="000000"/>
                </a:solidFill>
                <a:latin typeface="Arial"/>
                <a:ea typeface="Calibri"/>
                <a:cs typeface="Arial"/>
              </a:rPr>
              <a:t>"Mangfold for oss er å skape et miljø der alle føler seg inkludert og velkommen, akkurat slik de er."</a:t>
            </a:r>
          </a:p>
          <a:p>
            <a:pPr lvl="1"/>
            <a:endParaRPr lang="nb-NO" sz="1200" i="1">
              <a:solidFill>
                <a:srgbClr val="000000"/>
              </a:solidFill>
              <a:latin typeface="Arial" panose="020B0604020202020204" pitchFamily="34" charset="0"/>
              <a:ea typeface="Calibri"/>
              <a:cs typeface="Arial" panose="020B0604020202020204" pitchFamily="34" charset="0"/>
            </a:endParaRPr>
          </a:p>
          <a:p>
            <a:pPr lvl="1"/>
            <a:r>
              <a:rPr lang="nb-NO" sz="1200" i="1">
                <a:solidFill>
                  <a:srgbClr val="000000"/>
                </a:solidFill>
                <a:latin typeface="Arial"/>
                <a:ea typeface="Calibri"/>
                <a:cs typeface="Arial"/>
              </a:rPr>
              <a:t>"Verdi i at vi er ulike, ulikheter gjør at vi utvikler oss. Vi har 100 språk, det skal finnes rom for ulike utrykk og kulturer."</a:t>
            </a:r>
            <a:endParaRPr lang="nb-NO" sz="1200" i="1">
              <a:solidFill>
                <a:srgbClr val="000000"/>
              </a:solidFill>
              <a:latin typeface="Arial"/>
              <a:cs typeface="Arial"/>
            </a:endParaRPr>
          </a:p>
          <a:p>
            <a:pPr lvl="1"/>
            <a:endParaRPr lang="nb-NO" sz="1200">
              <a:solidFill>
                <a:srgbClr val="000000"/>
              </a:solidFill>
              <a:latin typeface="Arial" panose="020B0604020202020204" pitchFamily="34" charset="0"/>
              <a:cs typeface="Arial" panose="020B0604020202020204" pitchFamily="34" charset="0"/>
            </a:endParaRPr>
          </a:p>
          <a:p>
            <a:pPr lvl="1"/>
            <a:r>
              <a:rPr lang="nb-NO" sz="2000" b="1">
                <a:solidFill>
                  <a:srgbClr val="9BBB59">
                    <a:lumMod val="75000"/>
                  </a:srgbClr>
                </a:solidFill>
                <a:latin typeface="Bradley Hand ITC" panose="03070402050302030203" pitchFamily="66" charset="0"/>
                <a:cs typeface="Arial"/>
              </a:rPr>
              <a:t>Hva er livsglede </a:t>
            </a:r>
            <a:r>
              <a:rPr lang="nb-NO" sz="2000" b="1">
                <a:solidFill>
                  <a:srgbClr val="77933C"/>
                </a:solidFill>
                <a:latin typeface="Bradley Hand ITC" panose="03070402050302030203" pitchFamily="66" charset="0"/>
                <a:cs typeface="Arial"/>
              </a:rPr>
              <a:t>for oss, og hvordan vises det i praksis?</a:t>
            </a:r>
            <a:endParaRPr lang="nb-NO" sz="2000" b="1">
              <a:solidFill>
                <a:srgbClr val="FF0000"/>
              </a:solidFill>
              <a:latin typeface="Bradley Hand ITC" panose="03070402050302030203" pitchFamily="66" charset="0"/>
              <a:cs typeface="Arial"/>
            </a:endParaRPr>
          </a:p>
          <a:p>
            <a:pPr lvl="1"/>
            <a:r>
              <a:rPr lang="nb-NO" sz="1200" i="1">
                <a:latin typeface="Arial"/>
                <a:cs typeface="Arial"/>
              </a:rPr>
              <a:t>"Livsglede er å være tilhører i en gruppe der du kan kjenne på de gode følelsene sammen med andre, og kjenne at du utgjør en positiv forskjell i andres liv."</a:t>
            </a:r>
          </a:p>
          <a:p>
            <a:pPr lvl="1"/>
            <a:endParaRPr lang="nb-NO" sz="1200" i="1">
              <a:latin typeface="Arial" panose="020B0604020202020204" pitchFamily="34" charset="0"/>
              <a:cs typeface="Arial" panose="020B0604020202020204" pitchFamily="34" charset="0"/>
            </a:endParaRPr>
          </a:p>
          <a:p>
            <a:pPr lvl="1"/>
            <a:r>
              <a:rPr lang="nb-NO" sz="1200" i="1">
                <a:latin typeface="Arial"/>
                <a:cs typeface="Arial"/>
              </a:rPr>
              <a:t>"Å kjenne at man hører til, og er betydningsfull for fellesskapet."</a:t>
            </a:r>
          </a:p>
          <a:p>
            <a:pPr lvl="1"/>
            <a:endParaRPr lang="nb-NO" sz="1200" i="1">
              <a:latin typeface="Arial" panose="020B0604020202020204" pitchFamily="34" charset="0"/>
              <a:cs typeface="Arial" panose="020B0604020202020204" pitchFamily="34" charset="0"/>
            </a:endParaRPr>
          </a:p>
          <a:p>
            <a:pPr lvl="1"/>
            <a:r>
              <a:rPr lang="nb-NO" sz="1200" i="1">
                <a:latin typeface="Arial"/>
                <a:cs typeface="Arial"/>
              </a:rPr>
              <a:t>"Livsglede er å være i gode samspill, der lek, humor og glede får stor plass."</a:t>
            </a:r>
          </a:p>
        </p:txBody>
      </p:sp>
      <p:sp>
        <p:nvSpPr>
          <p:cNvPr id="5" name="TekstSylinder 12">
            <a:extLst>
              <a:ext uri="{FF2B5EF4-FFF2-40B4-BE49-F238E27FC236}">
                <a16:creationId xmlns:a16="http://schemas.microsoft.com/office/drawing/2014/main" id="{46BE37E4-3E8D-88CC-0AFC-E2B2B1659C9C}"/>
              </a:ext>
            </a:extLst>
          </p:cNvPr>
          <p:cNvSpPr txBox="1"/>
          <p:nvPr/>
        </p:nvSpPr>
        <p:spPr>
          <a:xfrm>
            <a:off x="3424457" y="908023"/>
            <a:ext cx="3264576" cy="2339102"/>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1200">
                <a:latin typeface="Arial"/>
                <a:cs typeface="Arial"/>
              </a:rPr>
              <a:t>Verdiene våre forteller oss om hva vi står for og hva som er viktig for oss. De er en kilde til motivasjon og inspirasjon i vårt daglige arbeid, på veien mot å virkeliggjøre visjonen vår.</a:t>
            </a:r>
          </a:p>
          <a:p>
            <a:endParaRPr lang="nb-NO" sz="1200">
              <a:solidFill>
                <a:srgbClr val="000000"/>
              </a:solidFill>
              <a:latin typeface="Arial"/>
              <a:cs typeface="Arial"/>
            </a:endParaRPr>
          </a:p>
          <a:p>
            <a:r>
              <a:rPr lang="nb-NO" sz="1400" b="1">
                <a:solidFill>
                  <a:srgbClr val="9BBB59">
                    <a:lumMod val="75000"/>
                  </a:srgbClr>
                </a:solidFill>
                <a:latin typeface="Bradley Hand ITC"/>
                <a:cs typeface="Arial"/>
              </a:rPr>
              <a:t>Respekt, Mangfold og Livsglede </a:t>
            </a:r>
            <a:r>
              <a:rPr lang="nb-NO" sz="1200">
                <a:latin typeface="Arial"/>
                <a:cs typeface="Arial"/>
              </a:rPr>
              <a:t>er våre tre verdiord, som vi ønsker at alle skal være en del av, både personal, barn og foreldre. Her er et utdrag av hva personalet legger i verdiordene, sett i lys av ulike aldre og ulike perspektiv.</a:t>
            </a:r>
            <a:endParaRPr lang="nb-NO" sz="1200">
              <a:latin typeface="Arial" panose="020B0604020202020204" pitchFamily="34" charset="0"/>
              <a:cs typeface="Arial" panose="020B0604020202020204" pitchFamily="34" charset="0"/>
            </a:endParaRPr>
          </a:p>
        </p:txBody>
      </p:sp>
      <p:pic>
        <p:nvPicPr>
          <p:cNvPr id="6" name="Bilde 5">
            <a:extLst>
              <a:ext uri="{FF2B5EF4-FFF2-40B4-BE49-F238E27FC236}">
                <a16:creationId xmlns:a16="http://schemas.microsoft.com/office/drawing/2014/main" id="{2343BFEE-B993-6172-4A06-1B153F4C71D1}"/>
              </a:ext>
            </a:extLst>
          </p:cNvPr>
          <p:cNvPicPr>
            <a:picLocks noChangeAspect="1"/>
          </p:cNvPicPr>
          <p:nvPr/>
        </p:nvPicPr>
        <p:blipFill>
          <a:blip r:embed="rId2"/>
          <a:srcRect t="16755" b="16755"/>
          <a:stretch>
            <a:fillRect/>
          </a:stretch>
        </p:blipFill>
        <p:spPr>
          <a:xfrm>
            <a:off x="501706" y="907087"/>
            <a:ext cx="2755147" cy="2442520"/>
          </a:xfrm>
          <a:prstGeom prst="rect">
            <a:avLst/>
          </a:prstGeom>
          <a:ln w="28575">
            <a:solidFill>
              <a:srgbClr val="FADE89"/>
            </a:solidFill>
          </a:ln>
        </p:spPr>
      </p:pic>
      <p:sp>
        <p:nvSpPr>
          <p:cNvPr id="7" name="TekstSylinder 2">
            <a:extLst>
              <a:ext uri="{FF2B5EF4-FFF2-40B4-BE49-F238E27FC236}">
                <a16:creationId xmlns:a16="http://schemas.microsoft.com/office/drawing/2014/main" id="{3C78FBDC-9394-DE32-4FB5-96AE32E03CFA}"/>
              </a:ext>
            </a:extLst>
          </p:cNvPr>
          <p:cNvSpPr txBox="1"/>
          <p:nvPr/>
        </p:nvSpPr>
        <p:spPr>
          <a:xfrm>
            <a:off x="2058846" y="4346849"/>
            <a:ext cx="2743200"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en-US">
                <a:latin typeface="Arial"/>
                <a:cs typeface="Arial"/>
              </a:rPr>
              <a:t>​</a:t>
            </a:r>
            <a:endParaRPr lang="en-US"/>
          </a:p>
        </p:txBody>
      </p:sp>
      <p:sp>
        <p:nvSpPr>
          <p:cNvPr id="8" name="Rektangel 7">
            <a:extLst>
              <a:ext uri="{FF2B5EF4-FFF2-40B4-BE49-F238E27FC236}">
                <a16:creationId xmlns:a16="http://schemas.microsoft.com/office/drawing/2014/main" id="{5A9F22D8-1BE3-ED32-F77D-525359E1422B}"/>
              </a:ext>
            </a:extLst>
          </p:cNvPr>
          <p:cNvSpPr/>
          <p:nvPr/>
        </p:nvSpPr>
        <p:spPr>
          <a:xfrm>
            <a:off x="-835" y="381968"/>
            <a:ext cx="6859669" cy="361492"/>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a:solidFill>
                  <a:srgbClr val="9BBB59">
                    <a:lumMod val="75000"/>
                  </a:srgbClr>
                </a:solidFill>
                <a:latin typeface="Bradley Hand ITC" panose="03070402050302030203" pitchFamily="66" charset="0"/>
                <a:ea typeface="Calibri"/>
                <a:cs typeface="Calibri"/>
              </a:rPr>
              <a:t>Våre verdier – Respekt, mangfold og livsglede</a:t>
            </a:r>
            <a:endParaRPr lang="nb-NO" sz="2400" b="1">
              <a:solidFill>
                <a:srgbClr val="9BBB59">
                  <a:lumMod val="75000"/>
                </a:srgbClr>
              </a:solidFill>
              <a:latin typeface="Bradley Hand ITC" panose="03070402050302030203" pitchFamily="66" charset="0"/>
              <a:cs typeface="Arial"/>
            </a:endParaRPr>
          </a:p>
        </p:txBody>
      </p:sp>
    </p:spTree>
    <p:extLst>
      <p:ext uri="{BB962C8B-B14F-4D97-AF65-F5344CB8AC3E}">
        <p14:creationId xmlns:p14="http://schemas.microsoft.com/office/powerpoint/2010/main" val="3352957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3BA66-99FE-47BF-038A-AB55D89E3167}"/>
            </a:ext>
          </a:extLst>
        </p:cNvPr>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6393CC3-8C9B-0E26-05A9-B091F50D3412}"/>
              </a:ext>
            </a:extLst>
          </p:cNvPr>
          <p:cNvSpPr>
            <a:spLocks noGrp="1"/>
          </p:cNvSpPr>
          <p:nvPr>
            <p:ph type="sldNum" sz="quarter" idx="12"/>
          </p:nvPr>
        </p:nvSpPr>
        <p:spPr/>
        <p:txBody>
          <a:bodyPr/>
          <a:lstStyle/>
          <a:p>
            <a:fld id="{9FE1017C-5A17-4C4A-80B0-74CD1F081CC5}" type="slidenum">
              <a:rPr lang="nb-NO" smtClean="0"/>
              <a:t>8</a:t>
            </a:fld>
            <a:endParaRPr lang="nb-NO"/>
          </a:p>
        </p:txBody>
      </p:sp>
      <p:sp>
        <p:nvSpPr>
          <p:cNvPr id="3" name="Rektangel 2">
            <a:extLst>
              <a:ext uri="{FF2B5EF4-FFF2-40B4-BE49-F238E27FC236}">
                <a16:creationId xmlns:a16="http://schemas.microsoft.com/office/drawing/2014/main" id="{9988E9F4-2330-0F02-8E13-342C69C19DAF}"/>
              </a:ext>
            </a:extLst>
          </p:cNvPr>
          <p:cNvSpPr/>
          <p:nvPr/>
        </p:nvSpPr>
        <p:spPr>
          <a:xfrm>
            <a:off x="4437846" y="95416"/>
            <a:ext cx="2253730" cy="8403357"/>
          </a:xfrm>
          <a:prstGeom prst="rect">
            <a:avLst/>
          </a:prstGeom>
          <a:solidFill>
            <a:srgbClr val="9BBB59">
              <a:lumMod val="20000"/>
              <a:lumOff val="80000"/>
            </a:srgbClr>
          </a:solidFill>
          <a:ln w="25400" cap="flat" cmpd="sng" algn="ctr">
            <a:solidFill>
              <a:srgbClr val="9BBB59">
                <a:lumMod val="20000"/>
                <a:lumOff val="8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endParaRPr lang="nb-NO"/>
          </a:p>
        </p:txBody>
      </p:sp>
      <p:sp>
        <p:nvSpPr>
          <p:cNvPr id="6" name="TekstSylinder 14">
            <a:extLst>
              <a:ext uri="{FF2B5EF4-FFF2-40B4-BE49-F238E27FC236}">
                <a16:creationId xmlns:a16="http://schemas.microsoft.com/office/drawing/2014/main" id="{DAB6DF0B-3F60-0620-DBEE-73345B519932}"/>
              </a:ext>
            </a:extLst>
          </p:cNvPr>
          <p:cNvSpPr txBox="1"/>
          <p:nvPr/>
        </p:nvSpPr>
        <p:spPr>
          <a:xfrm>
            <a:off x="299980" y="7283087"/>
            <a:ext cx="4039478" cy="923330"/>
          </a:xfrm>
          <a:prstGeom prst="rect">
            <a:avLst/>
          </a:prstGeom>
          <a:solidFill>
            <a:srgbClr val="9BBB59">
              <a:lumMod val="60000"/>
              <a:lumOff val="40000"/>
            </a:srgbClr>
          </a:solid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algn="ctr"/>
            <a:r>
              <a:rPr lang="nb-NO" b="1">
                <a:solidFill>
                  <a:srgbClr val="77933C"/>
                </a:solidFill>
                <a:latin typeface="Bradley Hand ITC" panose="03070402050302030203" pitchFamily="66" charset="0"/>
                <a:cs typeface="Arial"/>
              </a:rPr>
              <a:t>«Personalets </a:t>
            </a:r>
            <a:r>
              <a:rPr lang="nb-NO" b="1" err="1">
                <a:solidFill>
                  <a:srgbClr val="77933C"/>
                </a:solidFill>
                <a:latin typeface="Bradley Hand ITC" panose="03070402050302030203" pitchFamily="66" charset="0"/>
                <a:cs typeface="Arial"/>
              </a:rPr>
              <a:t>relasjonskompetanse</a:t>
            </a:r>
            <a:r>
              <a:rPr lang="nb-NO" b="1">
                <a:solidFill>
                  <a:srgbClr val="77933C"/>
                </a:solidFill>
                <a:latin typeface="Bradley Hand ITC" panose="03070402050302030203" pitchFamily="66" charset="0"/>
                <a:cs typeface="Arial"/>
              </a:rPr>
              <a:t> er avgjørende for barns læring (Hattie-09)»</a:t>
            </a:r>
          </a:p>
        </p:txBody>
      </p:sp>
      <p:sp>
        <p:nvSpPr>
          <p:cNvPr id="7" name="TekstSylinder 15">
            <a:extLst>
              <a:ext uri="{FF2B5EF4-FFF2-40B4-BE49-F238E27FC236}">
                <a16:creationId xmlns:a16="http://schemas.microsoft.com/office/drawing/2014/main" id="{A6F249B6-B55E-AD18-0C96-34BB5D529DCF}"/>
              </a:ext>
            </a:extLst>
          </p:cNvPr>
          <p:cNvSpPr txBox="1"/>
          <p:nvPr/>
        </p:nvSpPr>
        <p:spPr>
          <a:xfrm>
            <a:off x="206412" y="3929838"/>
            <a:ext cx="4063327" cy="1200329"/>
          </a:xfrm>
          <a:prstGeom prst="rect">
            <a:avLst/>
          </a:prstGeom>
          <a:solidFill>
            <a:srgbClr val="9BBB59">
              <a:lumMod val="60000"/>
              <a:lumOff val="40000"/>
            </a:srgbClr>
          </a:solidFill>
          <a:ln>
            <a:solidFill>
              <a:srgbClr val="9BBB59">
                <a:lumMod val="60000"/>
                <a:lumOff val="40000"/>
              </a:srgbClr>
            </a:solidFill>
          </a:ln>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algn="ctr"/>
            <a:r>
              <a:rPr lang="nb-NO" b="1">
                <a:solidFill>
                  <a:srgbClr val="77933C"/>
                </a:solidFill>
                <a:latin typeface="Bradley Hand ITC" panose="03070402050302030203" pitchFamily="66" charset="0"/>
                <a:cs typeface="Arial"/>
              </a:rPr>
              <a:t>«Relasjonene vi etablerer oss voksne imellom, til barna og foreldrene deres, danner grunnlaget for alt pedagogisk arbeid i barnehagen.»</a:t>
            </a:r>
          </a:p>
        </p:txBody>
      </p:sp>
      <p:pic>
        <p:nvPicPr>
          <p:cNvPr id="8" name="Bilde 7">
            <a:extLst>
              <a:ext uri="{FF2B5EF4-FFF2-40B4-BE49-F238E27FC236}">
                <a16:creationId xmlns:a16="http://schemas.microsoft.com/office/drawing/2014/main" id="{FCB5F4E8-4DD5-3DB0-B12D-DB5683B82C64}"/>
              </a:ext>
            </a:extLst>
          </p:cNvPr>
          <p:cNvPicPr>
            <a:picLocks noChangeAspect="1"/>
          </p:cNvPicPr>
          <p:nvPr/>
        </p:nvPicPr>
        <p:blipFill>
          <a:blip r:embed="rId2"/>
          <a:srcRect t="8823" b="20982"/>
          <a:stretch>
            <a:fillRect/>
          </a:stretch>
        </p:blipFill>
        <p:spPr>
          <a:xfrm>
            <a:off x="4582459" y="6648500"/>
            <a:ext cx="1984390" cy="1857275"/>
          </a:xfrm>
          <a:prstGeom prst="rect">
            <a:avLst/>
          </a:prstGeom>
        </p:spPr>
      </p:pic>
      <p:sp>
        <p:nvSpPr>
          <p:cNvPr id="11" name="TekstSylinder 6">
            <a:extLst>
              <a:ext uri="{FF2B5EF4-FFF2-40B4-BE49-F238E27FC236}">
                <a16:creationId xmlns:a16="http://schemas.microsoft.com/office/drawing/2014/main" id="{8C9B8BAC-1357-6430-4895-50D6CAB7B84F}"/>
              </a:ext>
            </a:extLst>
          </p:cNvPr>
          <p:cNvSpPr txBox="1"/>
          <p:nvPr/>
        </p:nvSpPr>
        <p:spPr>
          <a:xfrm>
            <a:off x="206182" y="384211"/>
            <a:ext cx="4231664" cy="350865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a:lnSpc>
                <a:spcPct val="150000"/>
              </a:lnSpc>
            </a:pPr>
            <a:endParaRPr lang="nb-NO" sz="2000" b="1">
              <a:solidFill>
                <a:srgbClr val="9BBB59">
                  <a:lumMod val="75000"/>
                </a:srgbClr>
              </a:solidFill>
              <a:latin typeface="Arial"/>
              <a:ea typeface="Calibri"/>
              <a:cs typeface="Calibri"/>
            </a:endParaRPr>
          </a:p>
          <a:p>
            <a:pPr marL="0" marR="0" lvl="0" indent="0" algn="l" defTabSz="457200" rtl="0" eaLnBrk="1" fontAlgn="auto" latinLnBrk="0" hangingPunct="1">
              <a:spcBef>
                <a:spcPts val="0"/>
              </a:spcBef>
              <a:spcAft>
                <a:spcPts val="0"/>
              </a:spcAft>
              <a:buClrTx/>
              <a:buSzTx/>
              <a:buFontTx/>
              <a:buNone/>
              <a:tabLst/>
              <a:defRPr/>
            </a:pPr>
            <a:r>
              <a:rPr lang="nb-NO" sz="1200">
                <a:latin typeface="Arial"/>
                <a:ea typeface="Calibri"/>
                <a:cs typeface="Calibri"/>
              </a:rPr>
              <a:t>Voksenrollen </a:t>
            </a:r>
            <a:r>
              <a:rPr lang="nb-NO" sz="1200">
                <a:latin typeface="Arial"/>
                <a:ea typeface="Calibri"/>
                <a:cs typeface="Arial"/>
              </a:rPr>
              <a:t>i barnehagen er avgjørende for å støtte barns utvikling, trivsel og læring. </a:t>
            </a:r>
            <a:r>
              <a:rPr lang="nb-NO" sz="1200" err="1">
                <a:latin typeface="Arial"/>
                <a:ea typeface="Calibri"/>
                <a:cs typeface="Arial"/>
              </a:rPr>
              <a:t>Relasjonskompetanse</a:t>
            </a:r>
            <a:r>
              <a:rPr lang="nb-NO" sz="1200">
                <a:latin typeface="Arial"/>
                <a:ea typeface="Calibri"/>
                <a:cs typeface="Arial"/>
              </a:rPr>
              <a:t> er kjernen i alt vi gjør, og vi må derfor arbeide med å vedlikeholde og utvikle vår kompetanse i møte med barna, foreldre og hverandre. Det er vi voksne som er ansvarlige for kvaliteten på relasjonene med barna. </a:t>
            </a:r>
            <a:br>
              <a:rPr lang="nb-NO" sz="1200">
                <a:latin typeface="Arial"/>
                <a:ea typeface="Calibri"/>
                <a:cs typeface="Arial"/>
              </a:rPr>
            </a:br>
            <a:endParaRPr lang="nb-NO" sz="1200">
              <a:latin typeface="Arial"/>
              <a:ea typeface="Calibri"/>
              <a:cs typeface="Arial"/>
            </a:endParaRPr>
          </a:p>
          <a:p>
            <a:pPr marL="0" marR="0" lvl="0" indent="0" algn="l" defTabSz="457200" rtl="0" eaLnBrk="1" fontAlgn="auto" latinLnBrk="0" hangingPunct="1">
              <a:spcBef>
                <a:spcPts val="0"/>
              </a:spcBef>
              <a:spcAft>
                <a:spcPts val="0"/>
              </a:spcAft>
              <a:buClrTx/>
              <a:buSzTx/>
              <a:buFontTx/>
              <a:buNone/>
              <a:tabLst/>
              <a:defRPr/>
            </a:pPr>
            <a:r>
              <a:rPr lang="nb-NO" sz="1200">
                <a:latin typeface="Arial"/>
                <a:ea typeface="Calibri"/>
                <a:cs typeface="Arial"/>
              </a:rPr>
              <a:t>I Tussilago jobber vi mot at alle ansatte skal være varme, tydelige og grensesettende voksne som ser og ivaretar barnet og barnegruppa.</a:t>
            </a:r>
            <a:r>
              <a:rPr lang="nb-NO" sz="1200">
                <a:solidFill>
                  <a:srgbClr val="000000"/>
                </a:solidFill>
                <a:latin typeface="Arial"/>
                <a:ea typeface="Calibri"/>
                <a:cs typeface="Arial"/>
              </a:rPr>
              <a:t> </a:t>
            </a:r>
            <a:r>
              <a:rPr lang="nb-NO" sz="1200">
                <a:solidFill>
                  <a:srgbClr val="040C28"/>
                </a:solidFill>
                <a:latin typeface="Arial"/>
                <a:ea typeface="Calibri"/>
                <a:cs typeface="Arial"/>
              </a:rPr>
              <a:t>Det å kommunisere på en varm måte, bruke humor og lytte til barnet, er viktig i relasjonsbyggingen</a:t>
            </a:r>
            <a:r>
              <a:rPr lang="nb-NO" sz="1200">
                <a:solidFill>
                  <a:srgbClr val="474747"/>
                </a:solidFill>
                <a:latin typeface="Arial"/>
                <a:ea typeface="Calibri"/>
                <a:cs typeface="Arial"/>
              </a:rPr>
              <a:t>.</a:t>
            </a:r>
            <a:r>
              <a:rPr lang="nb-NO" sz="1200">
                <a:latin typeface="Arial"/>
                <a:ea typeface="Calibri"/>
                <a:cs typeface="Arial"/>
              </a:rPr>
              <a:t> Det essensielle er å se barnets initiativ, anerkjenne og håndtere motsetninger. Jo sterkere en relasjon er, jo mer tåler den. Det er viktig å fange barnets oppmerksomhet, vise følelser,</a:t>
            </a:r>
            <a:r>
              <a:rPr kumimoji="0" lang="nb-NO" sz="1200" b="0" i="0" u="none" strike="noStrike" kern="1200" cap="none" spc="0" normalizeH="0" baseline="0" noProof="0">
                <a:ln>
                  <a:noFill/>
                </a:ln>
                <a:solidFill>
                  <a:prstClr val="black"/>
                </a:solidFill>
                <a:effectLst/>
                <a:uLnTx/>
                <a:uFillTx/>
                <a:latin typeface="Arial"/>
                <a:ea typeface="Calibri"/>
                <a:cs typeface="Arial"/>
              </a:rPr>
              <a:t> engasjement og skape fellesskap. </a:t>
            </a:r>
          </a:p>
        </p:txBody>
      </p:sp>
      <p:sp>
        <p:nvSpPr>
          <p:cNvPr id="14" name="Rektangel 13">
            <a:extLst>
              <a:ext uri="{FF2B5EF4-FFF2-40B4-BE49-F238E27FC236}">
                <a16:creationId xmlns:a16="http://schemas.microsoft.com/office/drawing/2014/main" id="{22DA4377-E09E-3F43-6A71-B5A9EEAEBFC3}"/>
              </a:ext>
            </a:extLst>
          </p:cNvPr>
          <p:cNvSpPr/>
          <p:nvPr/>
        </p:nvSpPr>
        <p:spPr>
          <a:xfrm>
            <a:off x="0" y="257692"/>
            <a:ext cx="6858000" cy="33341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err="1">
                <a:solidFill>
                  <a:srgbClr val="9BBB59">
                    <a:lumMod val="75000"/>
                  </a:srgbClr>
                </a:solidFill>
                <a:latin typeface="Bradley Hand ITC" panose="03070402050302030203" pitchFamily="66" charset="0"/>
                <a:ea typeface="Calibri"/>
                <a:cs typeface="Arial"/>
              </a:rPr>
              <a:t>Relasjonskompetanse</a:t>
            </a:r>
            <a:endParaRPr lang="nb-NO" sz="800">
              <a:solidFill>
                <a:srgbClr val="9BBB59">
                  <a:lumMod val="75000"/>
                </a:srgbClr>
              </a:solidFill>
              <a:latin typeface="Arial"/>
              <a:cs typeface="Arial"/>
            </a:endParaRPr>
          </a:p>
        </p:txBody>
      </p:sp>
      <p:pic>
        <p:nvPicPr>
          <p:cNvPr id="16" name="Bilde 15">
            <a:extLst>
              <a:ext uri="{FF2B5EF4-FFF2-40B4-BE49-F238E27FC236}">
                <a16:creationId xmlns:a16="http://schemas.microsoft.com/office/drawing/2014/main" id="{4D25DD1F-68CD-9E76-2C8A-AFDB8F9B1C78}"/>
              </a:ext>
            </a:extLst>
          </p:cNvPr>
          <p:cNvPicPr>
            <a:picLocks noChangeAspect="1"/>
          </p:cNvPicPr>
          <p:nvPr/>
        </p:nvPicPr>
        <p:blipFill>
          <a:blip r:embed="rId3">
            <a:extLst>
              <a:ext uri="{28A0092B-C50C-407E-A947-70E740481C1C}">
                <a14:useLocalDpi xmlns:a14="http://schemas.microsoft.com/office/drawing/2010/main" val="0"/>
              </a:ext>
            </a:extLst>
          </a:blip>
          <a:srcRect t="11830" b="17597"/>
          <a:stretch>
            <a:fillRect/>
          </a:stretch>
        </p:blipFill>
        <p:spPr>
          <a:xfrm>
            <a:off x="4564949" y="676188"/>
            <a:ext cx="2001900" cy="1883732"/>
          </a:xfrm>
          <a:prstGeom prst="rect">
            <a:avLst/>
          </a:prstGeom>
        </p:spPr>
      </p:pic>
      <p:pic>
        <p:nvPicPr>
          <p:cNvPr id="18" name="Bilde 17">
            <a:extLst>
              <a:ext uri="{FF2B5EF4-FFF2-40B4-BE49-F238E27FC236}">
                <a16:creationId xmlns:a16="http://schemas.microsoft.com/office/drawing/2014/main" id="{708D65C4-7A9E-EA5F-B1D0-E9AFDEF53FF3}"/>
              </a:ext>
            </a:extLst>
          </p:cNvPr>
          <p:cNvPicPr>
            <a:picLocks noChangeAspect="1"/>
          </p:cNvPicPr>
          <p:nvPr/>
        </p:nvPicPr>
        <p:blipFill>
          <a:blip r:embed="rId4">
            <a:extLst>
              <a:ext uri="{28A0092B-C50C-407E-A947-70E740481C1C}">
                <a14:useLocalDpi xmlns:a14="http://schemas.microsoft.com/office/drawing/2010/main" val="0"/>
              </a:ext>
            </a:extLst>
          </a:blip>
          <a:srcRect t="11830" b="17836"/>
          <a:stretch>
            <a:fillRect/>
          </a:stretch>
        </p:blipFill>
        <p:spPr>
          <a:xfrm>
            <a:off x="4590096" y="2674964"/>
            <a:ext cx="1976753" cy="1853774"/>
          </a:xfrm>
          <a:prstGeom prst="rect">
            <a:avLst/>
          </a:prstGeom>
        </p:spPr>
      </p:pic>
      <p:pic>
        <p:nvPicPr>
          <p:cNvPr id="20" name="Bilde 19">
            <a:extLst>
              <a:ext uri="{FF2B5EF4-FFF2-40B4-BE49-F238E27FC236}">
                <a16:creationId xmlns:a16="http://schemas.microsoft.com/office/drawing/2014/main" id="{3480FA47-C728-9F28-6F12-A5AD92B78DDF}"/>
              </a:ext>
            </a:extLst>
          </p:cNvPr>
          <p:cNvPicPr>
            <a:picLocks noChangeAspect="1"/>
          </p:cNvPicPr>
          <p:nvPr/>
        </p:nvPicPr>
        <p:blipFill>
          <a:blip r:embed="rId5">
            <a:extLst>
              <a:ext uri="{28A0092B-C50C-407E-A947-70E740481C1C}">
                <a14:useLocalDpi xmlns:a14="http://schemas.microsoft.com/office/drawing/2010/main" val="0"/>
              </a:ext>
            </a:extLst>
          </a:blip>
          <a:srcRect t="11831" b="18719"/>
          <a:stretch>
            <a:fillRect/>
          </a:stretch>
        </p:blipFill>
        <p:spPr>
          <a:xfrm>
            <a:off x="4582459" y="4679682"/>
            <a:ext cx="2001900" cy="1853774"/>
          </a:xfrm>
          <a:prstGeom prst="rect">
            <a:avLst/>
          </a:prstGeom>
        </p:spPr>
      </p:pic>
      <p:sp>
        <p:nvSpPr>
          <p:cNvPr id="4" name="TekstSylinder 3">
            <a:extLst>
              <a:ext uri="{FF2B5EF4-FFF2-40B4-BE49-F238E27FC236}">
                <a16:creationId xmlns:a16="http://schemas.microsoft.com/office/drawing/2014/main" id="{5F804D4B-B55B-5D66-0316-BD4062933E16}"/>
              </a:ext>
            </a:extLst>
          </p:cNvPr>
          <p:cNvSpPr txBox="1"/>
          <p:nvPr/>
        </p:nvSpPr>
        <p:spPr>
          <a:xfrm>
            <a:off x="248667" y="5355386"/>
            <a:ext cx="4146694" cy="1938992"/>
          </a:xfrm>
          <a:prstGeom prst="rect">
            <a:avLst/>
          </a:prstGeom>
          <a:noFill/>
        </p:spPr>
        <p:txBody>
          <a:bodyPr wrap="square" rtlCol="0">
            <a:spAutoFit/>
          </a:bodyPr>
          <a:lstStyle/>
          <a:p>
            <a:r>
              <a:rPr lang="nb-NO" sz="1200">
                <a:latin typeface="Arial"/>
                <a:ea typeface="Calibri"/>
                <a:cs typeface="Arial"/>
              </a:rPr>
              <a:t>Vi har et stort ansvar i å veilede og støtte barn i lek og aktivitet. Ansatte er tilstede, legger til rette for,- og deltar i lek på barns egne premisser. Vårt mål er å skape en god refleksjonskultur i personalgruppa. Vi ser alltid på muligheter til forbedring og i refleksjon ser vi med et kritisk blikk på egen praksis, deler erfaring og utvikler oss i fellesskap. Gode relasjoner mellom oss voksne og det enkelte barn, og mellom barn, er også en forutsetning for et godt og stimulerende lekemiljø.</a:t>
            </a:r>
            <a:endParaRPr lang="en-US" sz="1200">
              <a:latin typeface="Arial"/>
              <a:ea typeface="Calibri"/>
              <a:cs typeface="Arial"/>
            </a:endParaRPr>
          </a:p>
          <a:p>
            <a:endParaRPr lang="nb-NO" sz="1200"/>
          </a:p>
        </p:txBody>
      </p:sp>
    </p:spTree>
    <p:extLst>
      <p:ext uri="{BB962C8B-B14F-4D97-AF65-F5344CB8AC3E}">
        <p14:creationId xmlns:p14="http://schemas.microsoft.com/office/powerpoint/2010/main" val="799681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52AA5A67-0062-8ADD-ACDB-E9B925BEAB38}"/>
              </a:ext>
            </a:extLst>
          </p:cNvPr>
          <p:cNvSpPr>
            <a:spLocks noGrp="1"/>
          </p:cNvSpPr>
          <p:nvPr>
            <p:ph type="sldNum" sz="quarter" idx="12"/>
          </p:nvPr>
        </p:nvSpPr>
        <p:spPr/>
        <p:txBody>
          <a:bodyPr/>
          <a:lstStyle/>
          <a:p>
            <a:fld id="{9FE1017C-5A17-4C4A-80B0-74CD1F081CC5}" type="slidenum">
              <a:rPr lang="nb-NO" smtClean="0"/>
              <a:t>9</a:t>
            </a:fld>
            <a:endParaRPr lang="nb-NO"/>
          </a:p>
        </p:txBody>
      </p:sp>
      <p:sp>
        <p:nvSpPr>
          <p:cNvPr id="3" name="TekstSylinder 3">
            <a:extLst>
              <a:ext uri="{FF2B5EF4-FFF2-40B4-BE49-F238E27FC236}">
                <a16:creationId xmlns:a16="http://schemas.microsoft.com/office/drawing/2014/main" id="{05C15808-9070-ED2E-708C-B1E32D2800ED}"/>
              </a:ext>
            </a:extLst>
          </p:cNvPr>
          <p:cNvSpPr txBox="1"/>
          <p:nvPr/>
        </p:nvSpPr>
        <p:spPr>
          <a:xfrm>
            <a:off x="223919" y="745575"/>
            <a:ext cx="3323238" cy="5816977"/>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b="1">
                <a:solidFill>
                  <a:srgbClr val="77933C"/>
                </a:solidFill>
                <a:latin typeface="Bradley Hand ITC" panose="03070402050302030203" pitchFamily="66" charset="0"/>
                <a:cs typeface="Arial"/>
              </a:rPr>
              <a:t>Fysisk og psykisk barnehagemiljø</a:t>
            </a:r>
          </a:p>
          <a:p>
            <a:r>
              <a:rPr lang="nb-NO" sz="1200">
                <a:solidFill>
                  <a:srgbClr val="000000"/>
                </a:solidFill>
                <a:latin typeface="Arial"/>
                <a:cs typeface="Arial"/>
              </a:rPr>
              <a:t>Vi jobber målrettet og systematisk med lek og lekemiljøer for å fremme inkluderende barnehagemiljø. Det</a:t>
            </a:r>
            <a:r>
              <a:rPr lang="nb-NO" sz="1200" b="0" i="0">
                <a:solidFill>
                  <a:srgbClr val="000000"/>
                </a:solidFill>
                <a:effectLst/>
                <a:latin typeface="Arial"/>
                <a:cs typeface="Arial"/>
              </a:rPr>
              <a:t> å legge til rette for lek i barnehagen handler helt grunnleggende om å praktisere barns rettigheter. Ved å tilby rom og materialer får barna muligheter til å skape lek selv</a:t>
            </a:r>
            <a:r>
              <a:rPr lang="nb-NO" sz="1200">
                <a:solidFill>
                  <a:srgbClr val="000000"/>
                </a:solidFill>
                <a:latin typeface="Arial"/>
                <a:cs typeface="Arial"/>
              </a:rPr>
              <a:t>,</a:t>
            </a:r>
            <a:r>
              <a:rPr lang="nb-NO" sz="1200" b="0" i="0">
                <a:solidFill>
                  <a:srgbClr val="000000"/>
                </a:solidFill>
                <a:effectLst/>
                <a:latin typeface="Arial"/>
                <a:cs typeface="Arial"/>
              </a:rPr>
              <a:t> og leke sammen med andre. </a:t>
            </a:r>
            <a:r>
              <a:rPr lang="nb-NO" sz="1200">
                <a:solidFill>
                  <a:srgbClr val="000000"/>
                </a:solidFill>
                <a:latin typeface="Arial"/>
                <a:cs typeface="Arial"/>
              </a:rPr>
              <a:t>Vi ser på fleksibilitet som en rød tråd i et inkluderende lekemiljø; flere måter å leke på, flere måter å møtes på, flere måter å forstå hverandre på og flere måter å være mennesker sammen på.</a:t>
            </a:r>
            <a:endParaRPr lang="nb-NO" sz="1200" b="0" i="0">
              <a:solidFill>
                <a:srgbClr val="000000"/>
              </a:solidFill>
              <a:effectLst/>
              <a:latin typeface="Arial"/>
              <a:cs typeface="Arial"/>
            </a:endParaRPr>
          </a:p>
          <a:p>
            <a:endParaRPr lang="nb-NO" sz="1200">
              <a:solidFill>
                <a:srgbClr val="000000"/>
              </a:solidFill>
              <a:latin typeface="Arial" panose="020B0604020202020204" pitchFamily="34" charset="0"/>
              <a:cs typeface="Arial" panose="020B0604020202020204" pitchFamily="34" charset="0"/>
            </a:endParaRPr>
          </a:p>
          <a:p>
            <a:r>
              <a:rPr lang="nb-NO" sz="1200">
                <a:latin typeface="Arial"/>
                <a:cs typeface="Arial"/>
              </a:rPr>
              <a:t>Leken er barnas språk og kjerneoppgave i barnehagen, og sentral i arbeidet mot å nå målet vårt, «Se seg selv som en del av fellesskapet» og utvikle troen på mestring. Barn lærer og utvikler en sammensatt kompetanse gjennom leken. Vi ønsker å løfte leken i vår hverdag og dens betydning for livslang læring. Leken påvirkes av omgivelsene, så derfor vektlegges hvordan «Jeg blir meg i møte med deg, rommet og materialene». Personalet må møte barna med forståelse, gi veiledning og støtte. </a:t>
            </a:r>
            <a:endParaRPr lang="nb-NO" sz="1200">
              <a:latin typeface="Arial" panose="020B0604020202020204" pitchFamily="34" charset="0"/>
              <a:cs typeface="Arial" panose="020B0604020202020204" pitchFamily="34" charset="0"/>
            </a:endParaRPr>
          </a:p>
          <a:p>
            <a:endParaRPr lang="nb-NO" sz="1200">
              <a:solidFill>
                <a:srgbClr val="000000"/>
              </a:solidFill>
              <a:latin typeface="Arial" panose="020B0604020202020204" pitchFamily="34" charset="0"/>
              <a:cs typeface="Arial" panose="020B0604020202020204" pitchFamily="34" charset="0"/>
            </a:endParaRPr>
          </a:p>
          <a:p>
            <a:endParaRPr lang="nb-NO" sz="1200">
              <a:solidFill>
                <a:srgbClr val="000000"/>
              </a:solidFill>
              <a:latin typeface="Arial" panose="020B0604020202020204" pitchFamily="34" charset="0"/>
              <a:cs typeface="Arial" panose="020B0604020202020204" pitchFamily="34" charset="0"/>
            </a:endParaRPr>
          </a:p>
          <a:p>
            <a:endParaRPr lang="nb-NO" sz="1200">
              <a:solidFill>
                <a:srgbClr val="000000"/>
              </a:solidFill>
              <a:latin typeface="Arial" panose="020B0604020202020204" pitchFamily="34" charset="0"/>
              <a:cs typeface="Arial" panose="020B0604020202020204" pitchFamily="34" charset="0"/>
            </a:endParaRPr>
          </a:p>
        </p:txBody>
      </p:sp>
      <p:pic>
        <p:nvPicPr>
          <p:cNvPr id="4" name="Bilde 3">
            <a:extLst>
              <a:ext uri="{FF2B5EF4-FFF2-40B4-BE49-F238E27FC236}">
                <a16:creationId xmlns:a16="http://schemas.microsoft.com/office/drawing/2014/main" id="{D995A926-959B-F013-DF81-451E6D28A2BC}"/>
              </a:ext>
            </a:extLst>
          </p:cNvPr>
          <p:cNvPicPr>
            <a:picLocks noChangeAspect="1"/>
          </p:cNvPicPr>
          <p:nvPr/>
        </p:nvPicPr>
        <p:blipFill>
          <a:blip r:embed="rId2">
            <a:extLst>
              <a:ext uri="{28A0092B-C50C-407E-A947-70E740481C1C}">
                <a14:useLocalDpi xmlns:a14="http://schemas.microsoft.com/office/drawing/2010/main" val="0"/>
              </a:ext>
            </a:extLst>
          </a:blip>
          <a:srcRect t="15183" b="15183"/>
          <a:stretch/>
        </p:blipFill>
        <p:spPr>
          <a:xfrm>
            <a:off x="3599184" y="935367"/>
            <a:ext cx="3034898" cy="2817729"/>
          </a:xfrm>
          <a:prstGeom prst="rect">
            <a:avLst/>
          </a:prstGeom>
        </p:spPr>
      </p:pic>
      <p:pic>
        <p:nvPicPr>
          <p:cNvPr id="5" name="Bilde 4">
            <a:extLst>
              <a:ext uri="{FF2B5EF4-FFF2-40B4-BE49-F238E27FC236}">
                <a16:creationId xmlns:a16="http://schemas.microsoft.com/office/drawing/2014/main" id="{5A9E0897-F9D2-8ABE-78E3-2AB3B36A6908}"/>
              </a:ext>
            </a:extLst>
          </p:cNvPr>
          <p:cNvPicPr>
            <a:picLocks noChangeAspect="1"/>
          </p:cNvPicPr>
          <p:nvPr/>
        </p:nvPicPr>
        <p:blipFill>
          <a:blip r:embed="rId3"/>
          <a:srcRect t="5404" r="3318"/>
          <a:stretch>
            <a:fillRect/>
          </a:stretch>
        </p:blipFill>
        <p:spPr>
          <a:xfrm>
            <a:off x="3599184" y="5900824"/>
            <a:ext cx="3034898" cy="2817728"/>
          </a:xfrm>
          <a:prstGeom prst="rect">
            <a:avLst/>
          </a:prstGeom>
        </p:spPr>
      </p:pic>
      <p:sp>
        <p:nvSpPr>
          <p:cNvPr id="6" name="TekstSylinder 7">
            <a:extLst>
              <a:ext uri="{FF2B5EF4-FFF2-40B4-BE49-F238E27FC236}">
                <a16:creationId xmlns:a16="http://schemas.microsoft.com/office/drawing/2014/main" id="{9D238671-496D-F730-FC8F-E5620313074B}"/>
              </a:ext>
            </a:extLst>
          </p:cNvPr>
          <p:cNvSpPr txBox="1"/>
          <p:nvPr/>
        </p:nvSpPr>
        <p:spPr>
          <a:xfrm>
            <a:off x="3599184" y="3973909"/>
            <a:ext cx="3032105" cy="1569660"/>
          </a:xfrm>
          <a:prstGeom prst="rect">
            <a:avLst/>
          </a:prstGeom>
          <a:solidFill>
            <a:srgbClr val="9BBB59">
              <a:lumMod val="60000"/>
              <a:lumOff val="40000"/>
            </a:srgbClr>
          </a:solidFill>
        </p:spPr>
        <p:txBody>
          <a:bodyPr wrap="square" rtlCol="0">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algn="ctr"/>
            <a:r>
              <a:rPr lang="nb-NO" sz="1200" i="1">
                <a:latin typeface="Arial" panose="020B0604020202020204" pitchFamily="34" charset="0"/>
                <a:cs typeface="Arial" panose="020B0604020202020204" pitchFamily="34" charset="0"/>
              </a:rPr>
              <a:t>«Rammeplanen (RP,17) presiserer at barnehagens viktigste sosialiseringsarena er leken. Det betyr at alle ansatte å jobbe målrettet og systematisk for vennskap, lek og lekemiljøer. Vi ønsker å se nærmere på betydningen av barns lek, og ansattes relasjonskompetansen, og skape trygge, gode og inkluderende barnehagemiljø.»</a:t>
            </a:r>
          </a:p>
        </p:txBody>
      </p:sp>
      <p:pic>
        <p:nvPicPr>
          <p:cNvPr id="8" name="Bilde 7">
            <a:extLst>
              <a:ext uri="{FF2B5EF4-FFF2-40B4-BE49-F238E27FC236}">
                <a16:creationId xmlns:a16="http://schemas.microsoft.com/office/drawing/2014/main" id="{FFA6C058-DD26-79E7-E122-EC5D84E8C8AB}"/>
              </a:ext>
            </a:extLst>
          </p:cNvPr>
          <p:cNvPicPr>
            <a:picLocks noChangeAspect="1"/>
          </p:cNvPicPr>
          <p:nvPr/>
        </p:nvPicPr>
        <p:blipFill>
          <a:blip r:embed="rId4"/>
          <a:srcRect l="16591" t="6425" r="15156" b="5740"/>
          <a:stretch>
            <a:fillRect/>
          </a:stretch>
        </p:blipFill>
        <p:spPr>
          <a:xfrm>
            <a:off x="434872" y="5903376"/>
            <a:ext cx="2916743" cy="2815176"/>
          </a:xfrm>
          <a:prstGeom prst="rect">
            <a:avLst/>
          </a:prstGeom>
        </p:spPr>
      </p:pic>
      <p:sp>
        <p:nvSpPr>
          <p:cNvPr id="10" name="Rektangel 9">
            <a:extLst>
              <a:ext uri="{FF2B5EF4-FFF2-40B4-BE49-F238E27FC236}">
                <a16:creationId xmlns:a16="http://schemas.microsoft.com/office/drawing/2014/main" id="{5E4406CF-33DB-A64E-8804-2B2764BDB5E3}"/>
              </a:ext>
            </a:extLst>
          </p:cNvPr>
          <p:cNvSpPr/>
          <p:nvPr/>
        </p:nvSpPr>
        <p:spPr>
          <a:xfrm>
            <a:off x="0" y="257692"/>
            <a:ext cx="6858000" cy="33341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a:solidFill>
                  <a:srgbClr val="9BBB59">
                    <a:lumMod val="75000"/>
                  </a:srgbClr>
                </a:solidFill>
                <a:latin typeface="Bradley Hand ITC" panose="03070402050302030203" pitchFamily="66" charset="0"/>
                <a:ea typeface="Calibri"/>
                <a:cs typeface="Arial"/>
              </a:rPr>
              <a:t>Våre fokusområder</a:t>
            </a:r>
            <a:endParaRPr lang="nb-NO" sz="800">
              <a:solidFill>
                <a:srgbClr val="9BBB59">
                  <a:lumMod val="75000"/>
                </a:srgbClr>
              </a:solidFill>
              <a:latin typeface="Arial"/>
              <a:cs typeface="Arial"/>
            </a:endParaRPr>
          </a:p>
        </p:txBody>
      </p:sp>
    </p:spTree>
    <p:extLst>
      <p:ext uri="{BB962C8B-B14F-4D97-AF65-F5344CB8AC3E}">
        <p14:creationId xmlns:p14="http://schemas.microsoft.com/office/powerpoint/2010/main" val="4057519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3E555FC3-C771-389E-4A88-C54A9242880A}"/>
              </a:ext>
            </a:extLst>
          </p:cNvPr>
          <p:cNvSpPr>
            <a:spLocks noGrp="1"/>
          </p:cNvSpPr>
          <p:nvPr>
            <p:ph type="sldNum" sz="quarter" idx="12"/>
          </p:nvPr>
        </p:nvSpPr>
        <p:spPr/>
        <p:txBody>
          <a:bodyPr/>
          <a:lstStyle/>
          <a:p>
            <a:fld id="{9FE1017C-5A17-4C4A-80B0-74CD1F081CC5}" type="slidenum">
              <a:rPr lang="nb-NO" smtClean="0"/>
              <a:t>10</a:t>
            </a:fld>
            <a:endParaRPr lang="nb-NO"/>
          </a:p>
        </p:txBody>
      </p:sp>
      <p:sp>
        <p:nvSpPr>
          <p:cNvPr id="3" name="TekstSylinder 6">
            <a:extLst>
              <a:ext uri="{FF2B5EF4-FFF2-40B4-BE49-F238E27FC236}">
                <a16:creationId xmlns:a16="http://schemas.microsoft.com/office/drawing/2014/main" id="{75FC3EA7-B4DF-4A90-A35C-16DBAAC41E7E}"/>
              </a:ext>
            </a:extLst>
          </p:cNvPr>
          <p:cNvSpPr txBox="1"/>
          <p:nvPr/>
        </p:nvSpPr>
        <p:spPr>
          <a:xfrm>
            <a:off x="-347472" y="591101"/>
            <a:ext cx="7205472" cy="6647974"/>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marL="0" marR="0" lvl="0" indent="0" algn="l" defTabSz="457200" rtl="0" eaLnBrk="1" fontAlgn="auto" latinLnBrk="0" hangingPunct="1">
              <a:lnSpc>
                <a:spcPct val="150000"/>
              </a:lnSpc>
              <a:spcBef>
                <a:spcPts val="0"/>
              </a:spcBef>
              <a:spcAft>
                <a:spcPts val="0"/>
              </a:spcAft>
              <a:buClrTx/>
              <a:buSzTx/>
              <a:buFontTx/>
              <a:buNone/>
              <a:tabLst/>
              <a:defRPr/>
            </a:pPr>
            <a:r>
              <a:rPr lang="nb-NO" sz="1200" b="1" dirty="0">
                <a:solidFill>
                  <a:prstClr val="black"/>
                </a:solidFill>
                <a:latin typeface="Arial"/>
                <a:ea typeface="Calibri"/>
                <a:cs typeface="Arial"/>
              </a:rPr>
              <a:t>	</a:t>
            </a:r>
            <a:r>
              <a:rPr lang="nb-NO" sz="2000" b="1" dirty="0">
                <a:solidFill>
                  <a:srgbClr val="77933C"/>
                </a:solidFill>
                <a:latin typeface="Bradley Hand ITC"/>
                <a:ea typeface="Calibri"/>
                <a:cs typeface="Arial"/>
              </a:rPr>
              <a:t>Livsmestring og helse</a:t>
            </a:r>
          </a:p>
          <a:p>
            <a:pPr lvl="1"/>
            <a:r>
              <a:rPr lang="nb-NO" sz="1200" dirty="0">
                <a:solidFill>
                  <a:schemeClr val="tx1"/>
                </a:solidFill>
                <a:latin typeface="Arial"/>
                <a:ea typeface="Calibri"/>
                <a:cs typeface="Arial"/>
              </a:rPr>
              <a:t>I Tussilago skal alle barn oppleve trivsel, livsglede, mestring og følelse av egenverd. De skal støttes i å mestre motgang, håndtere utfordringer, bli kjent med egne og andres følelser, og få hjelp til å mestre balansen mellom det å ivareta egne behov og det å ta hensyn til andres. Barnehagen skal være et sted der barna opplever trygghet og utforskning i fellesskap og vennskap med andre.</a:t>
            </a:r>
          </a:p>
          <a:p>
            <a:pPr lvl="1"/>
            <a:endParaRPr lang="nb-NO" sz="1200" dirty="0">
              <a:solidFill>
                <a:schemeClr val="tx1"/>
              </a:solidFill>
              <a:latin typeface="Arial"/>
              <a:ea typeface="Calibri"/>
              <a:cs typeface="Arial"/>
            </a:endParaRPr>
          </a:p>
          <a:p>
            <a:pPr lvl="1"/>
            <a:r>
              <a:rPr lang="nb-NO" sz="1200" dirty="0">
                <a:solidFill>
                  <a:schemeClr val="tx1"/>
                </a:solidFill>
                <a:latin typeface="Arial"/>
                <a:ea typeface="Calibri"/>
                <a:cs typeface="Arial"/>
              </a:rPr>
              <a:t>Alle barn skal ha voksne rundt seg som er nær og kjente, og som gir omsorg og representerer trygghet for barnet. Erfaringene barna gjør seg gjennom å motta god omsorg, delta i lek, lære og utvikle seg sammen med andre, skal bidra til at de utvikler en indre trygghet og en god selvfølelse. Å forstå seg selv og forstå andre, krever at personalet er gode på å støtte og hjelpe barna til å bli kjent med, sette ord på og håndtere de ulike følelsene sine. Vi snakker om følelser i hverdagen slik at barna lærer å forstå egne, men også andres følelser og hva som er årsaken til de. For å forstå andres følelser må barnet forstå sine egne, da utvikler barnet empati.</a:t>
            </a:r>
          </a:p>
          <a:p>
            <a:pPr lvl="1"/>
            <a:endParaRPr lang="nb-NO" sz="1200" dirty="0">
              <a:solidFill>
                <a:schemeClr val="tx1"/>
              </a:solidFill>
              <a:latin typeface="Arial"/>
              <a:ea typeface="Calibri"/>
              <a:cs typeface="Arial"/>
            </a:endParaRPr>
          </a:p>
          <a:p>
            <a:pPr lvl="1"/>
            <a:r>
              <a:rPr lang="nb-NO" sz="1200" dirty="0">
                <a:solidFill>
                  <a:schemeClr val="tx1"/>
                </a:solidFill>
                <a:latin typeface="Arial"/>
                <a:ea typeface="Calibri"/>
                <a:cs typeface="Arial"/>
              </a:rPr>
              <a:t>Det er viktig at vi i barnehagen skaper forutsigbarhet, trygge og gode rammer og er gode rollemodeller for barnegruppen. Dette gir barna trygghet og forutsigbarhet, som igjen kan redusere stress, og gir gode forutsetninger for barns selvstendighet og mestring, lek og samspill. I et trygt og forutsigbart miljø har barna bedre forutsetninger for håndtere det som oppleves som vanskelig, tåle et nei, bli satt krav til, og få tro på seg selv. Med målrettet arbeid for å utvikle sosial kompetanse og god </a:t>
            </a:r>
            <a:r>
              <a:rPr lang="nb-NO" sz="1200" dirty="0" err="1">
                <a:solidFill>
                  <a:schemeClr val="tx1"/>
                </a:solidFill>
                <a:latin typeface="Arial"/>
                <a:ea typeface="Calibri"/>
                <a:cs typeface="Arial"/>
              </a:rPr>
              <a:t>relasjonskompetanse</a:t>
            </a:r>
            <a:r>
              <a:rPr lang="nb-NO" sz="1200" dirty="0">
                <a:solidFill>
                  <a:schemeClr val="tx1"/>
                </a:solidFill>
                <a:latin typeface="Arial"/>
                <a:ea typeface="Calibri"/>
                <a:cs typeface="Arial"/>
              </a:rPr>
              <a:t>, vil vi forebygge utestenging og mobbing.</a:t>
            </a:r>
          </a:p>
          <a:p>
            <a:pPr lvl="1"/>
            <a:endParaRPr lang="nb-NO" sz="1200" dirty="0">
              <a:solidFill>
                <a:schemeClr val="tx1"/>
              </a:solidFill>
              <a:latin typeface="Arial"/>
              <a:ea typeface="Calibri"/>
              <a:cs typeface="Arial"/>
            </a:endParaRPr>
          </a:p>
          <a:p>
            <a:pPr lvl="1"/>
            <a:r>
              <a:rPr lang="nb-NO" sz="1200" dirty="0">
                <a:solidFill>
                  <a:schemeClr val="tx1"/>
                </a:solidFill>
                <a:latin typeface="Arial"/>
                <a:ea typeface="Calibri"/>
                <a:cs typeface="Arial"/>
              </a:rPr>
              <a:t>Naturen er for oss, en viktig arena for mestring og livsglede. Gjennom bevegelse og fysisk aktivitet vil barna oppleve allsidige utfordringer og mestringsopplevelser.</a:t>
            </a:r>
            <a:endParaRPr lang="nb-NO" dirty="0">
              <a:solidFill>
                <a:schemeClr val="tx1"/>
              </a:solidFill>
              <a:ea typeface="Calibri"/>
              <a:cs typeface="Calibri"/>
            </a:endParaRPr>
          </a:p>
          <a:p>
            <a:pPr lvl="1"/>
            <a:r>
              <a:rPr lang="nb-NO" sz="1200" dirty="0">
                <a:solidFill>
                  <a:schemeClr val="tx1"/>
                </a:solidFill>
                <a:latin typeface="Arial"/>
                <a:ea typeface="Calibri"/>
                <a:cs typeface="Arial"/>
              </a:rPr>
              <a:t>I tillegg vil naturen med dens ubegrensede tilgang på udefinerbart naturlig lekmateriell gi rom for barnas fantasi, kreativitet og skaperglede.</a:t>
            </a:r>
          </a:p>
          <a:p>
            <a:pPr lvl="1"/>
            <a:r>
              <a:rPr kumimoji="0" lang="nb-NO" sz="1200" b="0" i="0" u="none" strike="noStrike" kern="1200" cap="none" spc="0" normalizeH="0" baseline="0" noProof="0" dirty="0">
                <a:ln>
                  <a:noFill/>
                </a:ln>
                <a:solidFill>
                  <a:prstClr val="black"/>
                </a:solidFill>
                <a:effectLst/>
                <a:uLnTx/>
                <a:uFillTx/>
                <a:latin typeface="Arial"/>
                <a:ea typeface="+mn-ea"/>
                <a:cs typeface="Arial"/>
              </a:rPr>
              <a:t>Nærmiljøet til barnehagen vår er kjennetegnet med skog og natur, og med mange fine turmål. Et sted vi bruker mye, er Elgskogen hvor vi har i en gapahuk og bålplass. Stedet introduseres når barna går på Hestehoven, og blir flittig brukt resten av barnehagelivet. Områder rundt Dullum, </a:t>
            </a:r>
            <a:r>
              <a:rPr kumimoji="0" lang="nb-NO" sz="1200" b="0" i="0" u="none" strike="noStrike" kern="1200" cap="none" spc="0" normalizeH="0" baseline="0" noProof="0" dirty="0" err="1">
                <a:ln>
                  <a:noFill/>
                </a:ln>
                <a:solidFill>
                  <a:prstClr val="black"/>
                </a:solidFill>
                <a:effectLst/>
                <a:uLnTx/>
                <a:uFillTx/>
                <a:latin typeface="Arial"/>
                <a:ea typeface="+mn-ea"/>
                <a:cs typeface="Arial"/>
              </a:rPr>
              <a:t>Remyra</a:t>
            </a:r>
            <a:r>
              <a:rPr kumimoji="0" lang="nb-NO" sz="1200" b="0" i="0" u="none" strike="noStrike" kern="1200" cap="none" spc="0" normalizeH="0" baseline="0" noProof="0" dirty="0">
                <a:ln>
                  <a:noFill/>
                </a:ln>
                <a:solidFill>
                  <a:prstClr val="black"/>
                </a:solidFill>
                <a:effectLst/>
                <a:uLnTx/>
                <a:uFillTx/>
                <a:latin typeface="Arial"/>
                <a:ea typeface="+mn-ea"/>
                <a:cs typeface="Arial"/>
              </a:rPr>
              <a:t>, </a:t>
            </a:r>
            <a:r>
              <a:rPr kumimoji="0" lang="nb-NO" sz="1200" b="0" i="0" u="none" strike="noStrike" kern="1200" cap="none" spc="0" normalizeH="0" baseline="0" noProof="0" dirty="0" err="1">
                <a:ln>
                  <a:noFill/>
                </a:ln>
                <a:solidFill>
                  <a:prstClr val="black"/>
                </a:solidFill>
                <a:effectLst/>
                <a:uLnTx/>
                <a:uFillTx/>
                <a:latin typeface="Arial"/>
                <a:ea typeface="+mn-ea"/>
                <a:cs typeface="Arial"/>
              </a:rPr>
              <a:t>Hessjøen</a:t>
            </a:r>
            <a:r>
              <a:rPr kumimoji="0" lang="nb-NO" sz="1200" b="0" i="0" u="none" strike="noStrike" kern="1200" cap="none" spc="0" normalizeH="0" baseline="0" noProof="0" dirty="0">
                <a:ln>
                  <a:noFill/>
                </a:ln>
                <a:solidFill>
                  <a:prstClr val="black"/>
                </a:solidFill>
                <a:effectLst/>
                <a:uLnTx/>
                <a:uFillTx/>
                <a:latin typeface="Arial"/>
                <a:ea typeface="+mn-ea"/>
                <a:cs typeface="Arial"/>
              </a:rPr>
              <a:t> og </a:t>
            </a:r>
            <a:r>
              <a:rPr lang="nb-NO" sz="1200" dirty="0" err="1">
                <a:solidFill>
                  <a:prstClr val="black"/>
                </a:solidFill>
                <a:latin typeface="Arial"/>
                <a:cs typeface="Arial"/>
              </a:rPr>
              <a:t>Husbymarka</a:t>
            </a:r>
            <a:r>
              <a:rPr lang="nb-NO" sz="1200" dirty="0">
                <a:solidFill>
                  <a:prstClr val="black"/>
                </a:solidFill>
                <a:latin typeface="Arial"/>
                <a:cs typeface="Arial"/>
              </a:rPr>
              <a:t> </a:t>
            </a:r>
            <a:r>
              <a:rPr kumimoji="0" lang="nb-NO" sz="1200" b="0" i="0" u="none" strike="noStrike" kern="1200" cap="none" spc="0" normalizeH="0" baseline="0" noProof="0" dirty="0">
                <a:ln>
                  <a:noFill/>
                </a:ln>
                <a:solidFill>
                  <a:prstClr val="black"/>
                </a:solidFill>
                <a:effectLst/>
                <a:uLnTx/>
                <a:uFillTx/>
                <a:latin typeface="Arial"/>
                <a:ea typeface="+mn-ea"/>
                <a:cs typeface="Arial"/>
              </a:rPr>
              <a:t>blir også flittig besøkt gjennom hele året. Vi ønsker at barna i barnehagen, skal få et mangfold av naturopplevelser, og en opplevelse av naturen som arena for lek, undring, utforsking og læring. Vi ønsker å kunne påvirke til at barna blir glade i naturen, og til at de får en begynnende forståelse for hvordan de kan ta vare på den.</a:t>
            </a:r>
            <a:endParaRPr lang="nb-NO" sz="1200" dirty="0">
              <a:solidFill>
                <a:schemeClr val="tx1"/>
              </a:solidFill>
              <a:latin typeface="Arial"/>
              <a:ea typeface="Calibri"/>
              <a:cs typeface="Arial"/>
            </a:endParaRPr>
          </a:p>
          <a:p>
            <a:pPr lvl="1"/>
            <a:endParaRPr lang="nb-NO" sz="1200" dirty="0">
              <a:solidFill>
                <a:srgbClr val="000000"/>
              </a:solidFill>
              <a:highlight>
                <a:srgbClr val="F5F5F5"/>
              </a:highlight>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26690EDE-81CD-1E1B-3105-963FC4658465}"/>
              </a:ext>
            </a:extLst>
          </p:cNvPr>
          <p:cNvSpPr/>
          <p:nvPr/>
        </p:nvSpPr>
        <p:spPr>
          <a:xfrm>
            <a:off x="0" y="257692"/>
            <a:ext cx="6858000" cy="33341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a:solidFill>
                  <a:srgbClr val="9BBB59">
                    <a:lumMod val="75000"/>
                  </a:srgbClr>
                </a:solidFill>
                <a:latin typeface="Bradley Hand ITC" panose="03070402050302030203" pitchFamily="66" charset="0"/>
                <a:ea typeface="Calibri"/>
                <a:cs typeface="Arial"/>
              </a:rPr>
              <a:t>Våre fokusområder </a:t>
            </a:r>
            <a:endParaRPr lang="nb-NO" sz="800">
              <a:solidFill>
                <a:srgbClr val="9BBB59">
                  <a:lumMod val="75000"/>
                </a:srgbClr>
              </a:solidFill>
              <a:latin typeface="Arial"/>
              <a:cs typeface="Arial"/>
            </a:endParaRPr>
          </a:p>
        </p:txBody>
      </p:sp>
      <p:pic>
        <p:nvPicPr>
          <p:cNvPr id="8" name="Bilde 7" descr="Et bilde som inneholder juletre, jul, kreativitet&#10;&#10;KI-generert innhold kan være feil.">
            <a:extLst>
              <a:ext uri="{FF2B5EF4-FFF2-40B4-BE49-F238E27FC236}">
                <a16:creationId xmlns:a16="http://schemas.microsoft.com/office/drawing/2014/main" id="{B6324638-E8C3-50F4-2CF9-39354B7C8FD0}"/>
              </a:ext>
            </a:extLst>
          </p:cNvPr>
          <p:cNvPicPr>
            <a:picLocks noChangeAspect="1"/>
          </p:cNvPicPr>
          <p:nvPr/>
        </p:nvPicPr>
        <p:blipFill>
          <a:blip r:embed="rId2"/>
          <a:stretch>
            <a:fillRect/>
          </a:stretch>
        </p:blipFill>
        <p:spPr>
          <a:xfrm>
            <a:off x="5847094" y="143808"/>
            <a:ext cx="723239" cy="894587"/>
          </a:xfrm>
          <a:prstGeom prst="rect">
            <a:avLst/>
          </a:prstGeom>
          <a:ln w="28575">
            <a:solidFill>
              <a:srgbClr val="FADE89"/>
            </a:solidFill>
          </a:ln>
        </p:spPr>
      </p:pic>
      <p:pic>
        <p:nvPicPr>
          <p:cNvPr id="9" name="Bilde 8">
            <a:extLst>
              <a:ext uri="{FF2B5EF4-FFF2-40B4-BE49-F238E27FC236}">
                <a16:creationId xmlns:a16="http://schemas.microsoft.com/office/drawing/2014/main" id="{E178F2C8-2F29-52F0-FE54-C6FFC030A76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5147" y="7112189"/>
            <a:ext cx="1307705" cy="1743607"/>
          </a:xfrm>
          <a:prstGeom prst="rect">
            <a:avLst/>
          </a:prstGeom>
        </p:spPr>
      </p:pic>
      <p:pic>
        <p:nvPicPr>
          <p:cNvPr id="11" name="Bilde 10">
            <a:extLst>
              <a:ext uri="{FF2B5EF4-FFF2-40B4-BE49-F238E27FC236}">
                <a16:creationId xmlns:a16="http://schemas.microsoft.com/office/drawing/2014/main" id="{CB4B05A9-5565-D62E-AD5D-3B8BD8B798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0906" y="7121070"/>
            <a:ext cx="1307705" cy="1743607"/>
          </a:xfrm>
          <a:prstGeom prst="rect">
            <a:avLst/>
          </a:prstGeom>
        </p:spPr>
      </p:pic>
      <p:pic>
        <p:nvPicPr>
          <p:cNvPr id="13" name="Bilde 12">
            <a:extLst>
              <a:ext uri="{FF2B5EF4-FFF2-40B4-BE49-F238E27FC236}">
                <a16:creationId xmlns:a16="http://schemas.microsoft.com/office/drawing/2014/main" id="{C4B07839-0731-B071-CB60-E17D3CCAF47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42437" y="7125135"/>
            <a:ext cx="1304657" cy="1739542"/>
          </a:xfrm>
          <a:prstGeom prst="rect">
            <a:avLst/>
          </a:prstGeom>
        </p:spPr>
      </p:pic>
    </p:spTree>
    <p:extLst>
      <p:ext uri="{BB962C8B-B14F-4D97-AF65-F5344CB8AC3E}">
        <p14:creationId xmlns:p14="http://schemas.microsoft.com/office/powerpoint/2010/main" val="2114859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2F43DBD-6946-B1EF-A1DB-654B3C89C5AF}"/>
              </a:ext>
            </a:extLst>
          </p:cNvPr>
          <p:cNvPicPr>
            <a:picLocks noChangeAspect="1"/>
          </p:cNvPicPr>
          <p:nvPr/>
        </p:nvPicPr>
        <p:blipFill>
          <a:blip r:embed="rId3"/>
          <a:stretch>
            <a:fillRect/>
          </a:stretch>
        </p:blipFill>
        <p:spPr>
          <a:xfrm>
            <a:off x="0" y="6272299"/>
            <a:ext cx="6858000" cy="1988091"/>
          </a:xfrm>
          <a:prstGeom prst="rect">
            <a:avLst/>
          </a:prstGeom>
        </p:spPr>
      </p:pic>
      <p:sp>
        <p:nvSpPr>
          <p:cNvPr id="2" name="Slide Number Placeholder 1">
            <a:extLst>
              <a:ext uri="{FF2B5EF4-FFF2-40B4-BE49-F238E27FC236}">
                <a16:creationId xmlns:a16="http://schemas.microsoft.com/office/drawing/2014/main" id="{FDA4A164-C24A-4C7C-0D79-6393C7060AFD}"/>
              </a:ext>
            </a:extLst>
          </p:cNvPr>
          <p:cNvSpPr>
            <a:spLocks noGrp="1"/>
          </p:cNvSpPr>
          <p:nvPr>
            <p:ph type="sldNum" sz="quarter" idx="12"/>
          </p:nvPr>
        </p:nvSpPr>
        <p:spPr/>
        <p:txBody>
          <a:bodyPr/>
          <a:lstStyle/>
          <a:p>
            <a:fld id="{9FE1017C-5A17-4C4A-80B0-74CD1F081CC5}" type="slidenum">
              <a:rPr lang="nb-NO" smtClean="0"/>
              <a:t>11</a:t>
            </a:fld>
            <a:endParaRPr lang="nb-NO"/>
          </a:p>
        </p:txBody>
      </p:sp>
      <p:sp>
        <p:nvSpPr>
          <p:cNvPr id="3" name="TextBox 2">
            <a:extLst>
              <a:ext uri="{FF2B5EF4-FFF2-40B4-BE49-F238E27FC236}">
                <a16:creationId xmlns:a16="http://schemas.microsoft.com/office/drawing/2014/main" id="{599EF0FA-7B8C-EF6A-4E21-783C5E5E15F8}"/>
              </a:ext>
            </a:extLst>
          </p:cNvPr>
          <p:cNvSpPr txBox="1"/>
          <p:nvPr/>
        </p:nvSpPr>
        <p:spPr>
          <a:xfrm>
            <a:off x="333375" y="412750"/>
            <a:ext cx="6191250"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nb-NO" sz="2000" b="1" baseline="0">
                <a:solidFill>
                  <a:srgbClr val="77933C"/>
                </a:solidFill>
                <a:latin typeface="Bradley Hand ITC"/>
                <a:ea typeface="Segoe UI"/>
                <a:cs typeface="Segoe UI"/>
              </a:rPr>
              <a:t>Mat og måltider</a:t>
            </a:r>
            <a:r>
              <a:rPr lang="en-US" sz="2000">
                <a:latin typeface="Bradley Hand ITC"/>
                <a:ea typeface="Segoe UI"/>
                <a:cs typeface="Segoe UI"/>
              </a:rPr>
              <a:t>​</a:t>
            </a:r>
          </a:p>
          <a:p>
            <a:pPr rtl="0"/>
            <a:r>
              <a:rPr lang="nb-NO" sz="1200" baseline="0">
                <a:latin typeface="Arial"/>
                <a:ea typeface="Segoe UI"/>
                <a:cs typeface="Segoe UI"/>
              </a:rPr>
              <a:t>Vi er opptatt av å gi barna gode matopplevelser og tenker at måltidet er tid for glede og fellesskap, samtidig som det er en viktig arena for språkutvikling og sosial kompetanse.</a:t>
            </a:r>
            <a:r>
              <a:rPr lang="en-US" sz="1200">
                <a:latin typeface="Arial"/>
                <a:ea typeface="Segoe UI"/>
                <a:cs typeface="Segoe UI"/>
              </a:rPr>
              <a:t>​</a:t>
            </a:r>
          </a:p>
          <a:p>
            <a:pPr rtl="0"/>
            <a:r>
              <a:rPr lang="nb-NO" sz="1200" baseline="0">
                <a:latin typeface="Arial"/>
                <a:ea typeface="Segoe UI"/>
                <a:cs typeface="Segoe UI"/>
              </a:rPr>
              <a:t>Vi vektlegger et sunt og variert kosthold, maten skal være ernæringsrik og i tråd med Helsedirektoratets kostråd for barn. Vi baker brød, og lager varm lunsj 2-3 ganger i uken. </a:t>
            </a:r>
            <a:r>
              <a:rPr lang="en-US" sz="1200">
                <a:latin typeface="Arial"/>
                <a:ea typeface="Segoe UI"/>
                <a:cs typeface="Segoe UI"/>
              </a:rPr>
              <a:t>​</a:t>
            </a:r>
          </a:p>
          <a:p>
            <a:pPr rtl="0"/>
            <a:r>
              <a:rPr lang="nb-NO" sz="1200">
                <a:latin typeface="Arial"/>
                <a:ea typeface="Segoe UI"/>
                <a:cs typeface="Segoe UI"/>
              </a:rPr>
              <a:t>​</a:t>
            </a:r>
          </a:p>
          <a:p>
            <a:pPr rtl="0"/>
            <a:r>
              <a:rPr lang="nb-NO" sz="1200" baseline="0">
                <a:latin typeface="Arial"/>
                <a:ea typeface="Segoe UI"/>
                <a:cs typeface="Segoe UI"/>
              </a:rPr>
              <a:t>Barna på </a:t>
            </a:r>
            <a:r>
              <a:rPr lang="nb-NO" sz="1200" baseline="0" err="1">
                <a:latin typeface="Arial"/>
                <a:ea typeface="Segoe UI"/>
                <a:cs typeface="Segoe UI"/>
              </a:rPr>
              <a:t>storbarnsavdelingen</a:t>
            </a:r>
            <a:r>
              <a:rPr lang="nb-NO" sz="1200" baseline="0">
                <a:latin typeface="Arial"/>
                <a:ea typeface="Segoe UI"/>
                <a:cs typeface="Segoe UI"/>
              </a:rPr>
              <a:t> har med matpakke på tur, men utover det, serverer vi alle måltid i barnehagen.</a:t>
            </a:r>
            <a:r>
              <a:rPr lang="en-US" sz="1200">
                <a:latin typeface="Arial"/>
                <a:ea typeface="Segoe UI"/>
                <a:cs typeface="Segoe UI"/>
              </a:rPr>
              <a:t>​</a:t>
            </a:r>
          </a:p>
          <a:p>
            <a:pPr rtl="0"/>
            <a:r>
              <a:rPr lang="nb-NO" sz="1200">
                <a:latin typeface="Arial"/>
                <a:ea typeface="Segoe UI"/>
                <a:cs typeface="Segoe UI"/>
              </a:rPr>
              <a:t>​</a:t>
            </a:r>
          </a:p>
          <a:p>
            <a:r>
              <a:rPr lang="nb-NO" sz="1200" baseline="0">
                <a:latin typeface="Arial"/>
                <a:ea typeface="Segoe UI"/>
                <a:cs typeface="Segoe UI"/>
              </a:rPr>
              <a:t>Vi støtter barnas</a:t>
            </a:r>
            <a:r>
              <a:rPr lang="nb-NO" sz="1200">
                <a:latin typeface="Arial"/>
                <a:ea typeface="Segoe UI"/>
                <a:cs typeface="Segoe UI"/>
              </a:rPr>
              <a:t> </a:t>
            </a:r>
            <a:r>
              <a:rPr lang="nb-NO" sz="1200" baseline="0">
                <a:latin typeface="Arial"/>
                <a:ea typeface="Segoe UI"/>
                <a:cs typeface="Segoe UI"/>
              </a:rPr>
              <a:t>selvstendighet i og under måltidet, og oppmuntrer alle til å klare selv, og hjelpe hverandre. Vår erfaring er at barna både ønsker og evner å «klare sjøl» fra tidlig alder, så i vår barnehage lærer barna tidlig å rydde opp etter seg selv, dekke på til nestemann og smøre egen brødskive. Barna deltar også aktivt i tilberedning av maten, og vi har «</a:t>
            </a:r>
            <a:r>
              <a:rPr lang="nb-NO" sz="1200" baseline="0" err="1">
                <a:latin typeface="Arial"/>
                <a:ea typeface="Segoe UI"/>
                <a:cs typeface="Segoe UI"/>
              </a:rPr>
              <a:t>matgrupper</a:t>
            </a:r>
            <a:r>
              <a:rPr lang="nb-NO" sz="1200" baseline="0">
                <a:latin typeface="Arial"/>
                <a:ea typeface="Segoe UI"/>
                <a:cs typeface="Segoe UI"/>
              </a:rPr>
              <a:t>» der barn deltar, flere ganger i uka.</a:t>
            </a:r>
            <a:r>
              <a:rPr lang="nb-NO" sz="1200">
                <a:latin typeface="Arial"/>
                <a:ea typeface="Segoe UI"/>
                <a:cs typeface="Segoe UI"/>
              </a:rPr>
              <a:t> Barna deltar aktivt i tilberedning av varmmat, og får god innsikt i hvilke råvarer vi bruker og hvordan maten tilberedes. </a:t>
            </a:r>
            <a:endParaRPr lang="nb-NO" sz="1200">
              <a:solidFill>
                <a:schemeClr val="accent6">
                  <a:lumMod val="76000"/>
                </a:schemeClr>
              </a:solidFill>
              <a:latin typeface="Arial"/>
              <a:cs typeface="Segoe U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2000" b="1">
              <a:solidFill>
                <a:srgbClr val="77933C"/>
              </a:solidFill>
              <a:latin typeface="Bradley Hand ITC"/>
              <a:ea typeface="Segoe UI"/>
              <a:cs typeface="Segoe U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2000" b="1">
                <a:solidFill>
                  <a:srgbClr val="77933C"/>
                </a:solidFill>
                <a:latin typeface="Bradley Hand ITC"/>
                <a:ea typeface="Segoe UI"/>
                <a:cs typeface="Segoe UI"/>
              </a:rPr>
              <a:t>Hvile</a:t>
            </a:r>
            <a:endParaRPr lang="nb-NO" sz="1200">
              <a:solidFill>
                <a:schemeClr val="accent6">
                  <a:lumMod val="76000"/>
                </a:schemeClr>
              </a:solidFill>
              <a:highlight>
                <a:srgbClr val="F5F5F5"/>
              </a:highlight>
              <a:latin typeface="Arial"/>
              <a:cs typeface="Segoe U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a:ea typeface="Segoe UI"/>
                <a:cs typeface="Segoe UI"/>
              </a:rPr>
              <a:t>I Rammeplanen står det at "barna skal ha mulighet til ro, hvile og avslapping i løpet av barnehagehverdagen" Hvile er et grunnleggende behov, og gir påfyll av energi i en aktiv barnehagehverdag. I barnehagen legger vi til rette for ro, hvile og søvn ut i fra hvert enkeltbarns behov. Det er mange måter å finne ro og hvile på, og for de eldste barna kan det være nok å få lytte til en bok, legge seg ned på en madrass eller trekke seg unna med en leke for en periode.</a:t>
            </a:r>
            <a:r>
              <a:rPr kumimoji="0" lang="en-US" sz="1200" b="0" i="0" u="none" strike="noStrike" kern="1200" cap="none" spc="0" normalizeH="0" baseline="0" noProof="0">
                <a:ln>
                  <a:noFill/>
                </a:ln>
                <a:solidFill>
                  <a:prstClr val="black"/>
                </a:solidFill>
                <a:effectLst/>
                <a:uLnTx/>
                <a:uFillTx/>
                <a:latin typeface="Arial"/>
                <a:ea typeface="Segoe UI"/>
                <a:cs typeface="Segoe UI"/>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a:ea typeface="Segoe UI"/>
                <a:cs typeface="Segoe UI"/>
              </a:rPr>
              <a:t>For de minste barna er søvn viktig for å få bearbeidet sanseinntrykk fra dagens erfaringer. Under søvn utvikles og modnes hjernen og dette har nær sammenheng med kognitiv utvikling.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Arial"/>
              <a:ea typeface="Segoe UI"/>
              <a:cs typeface="Segoe UI"/>
            </a:endParaRPr>
          </a:p>
          <a:p>
            <a:endParaRPr lang="nb-NO" sz="1200">
              <a:solidFill>
                <a:schemeClr val="accent6">
                  <a:lumMod val="76000"/>
                </a:schemeClr>
              </a:solidFill>
              <a:highlight>
                <a:srgbClr val="F5F5F5"/>
              </a:highlight>
              <a:latin typeface="Arial"/>
              <a:cs typeface="Segoe UI"/>
            </a:endParaRPr>
          </a:p>
          <a:p>
            <a:endParaRPr lang="nb-NO" sz="1200">
              <a:solidFill>
                <a:schemeClr val="accent6">
                  <a:lumMod val="76000"/>
                </a:schemeClr>
              </a:solidFill>
              <a:highlight>
                <a:srgbClr val="F5F5F5"/>
              </a:highlight>
              <a:latin typeface="Arial"/>
              <a:cs typeface="Segoe UI"/>
            </a:endParaRPr>
          </a:p>
          <a:p>
            <a:pPr algn="ctr"/>
            <a:endParaRPr lang="en-US"/>
          </a:p>
        </p:txBody>
      </p:sp>
      <p:pic>
        <p:nvPicPr>
          <p:cNvPr id="5" name="Bilde 4">
            <a:extLst>
              <a:ext uri="{FF2B5EF4-FFF2-40B4-BE49-F238E27FC236}">
                <a16:creationId xmlns:a16="http://schemas.microsoft.com/office/drawing/2014/main" id="{92C98C05-BBD2-06C1-54F4-40DF8D0E590B}"/>
              </a:ext>
            </a:extLst>
          </p:cNvPr>
          <p:cNvPicPr>
            <a:picLocks noChangeAspect="1"/>
          </p:cNvPicPr>
          <p:nvPr/>
        </p:nvPicPr>
        <p:blipFill>
          <a:blip r:embed="rId4"/>
          <a:stretch>
            <a:fillRect/>
          </a:stretch>
        </p:blipFill>
        <p:spPr>
          <a:xfrm>
            <a:off x="2295046" y="6400638"/>
            <a:ext cx="2267909" cy="1731414"/>
          </a:xfrm>
          <a:prstGeom prst="rect">
            <a:avLst/>
          </a:prstGeom>
        </p:spPr>
      </p:pic>
      <p:pic>
        <p:nvPicPr>
          <p:cNvPr id="7" name="Bilde 6">
            <a:extLst>
              <a:ext uri="{FF2B5EF4-FFF2-40B4-BE49-F238E27FC236}">
                <a16:creationId xmlns:a16="http://schemas.microsoft.com/office/drawing/2014/main" id="{28CB654F-98ED-338F-03F0-D92DF9E41D7B}"/>
              </a:ext>
            </a:extLst>
          </p:cNvPr>
          <p:cNvPicPr>
            <a:picLocks noChangeAspect="1"/>
          </p:cNvPicPr>
          <p:nvPr/>
        </p:nvPicPr>
        <p:blipFill>
          <a:blip r:embed="rId5"/>
          <a:srcRect r="16422"/>
          <a:stretch>
            <a:fillRect/>
          </a:stretch>
        </p:blipFill>
        <p:spPr>
          <a:xfrm>
            <a:off x="455350" y="6272299"/>
            <a:ext cx="1559187" cy="1988091"/>
          </a:xfrm>
          <a:prstGeom prst="rect">
            <a:avLst/>
          </a:prstGeom>
        </p:spPr>
      </p:pic>
      <p:pic>
        <p:nvPicPr>
          <p:cNvPr id="9" name="Bilde 8">
            <a:extLst>
              <a:ext uri="{FF2B5EF4-FFF2-40B4-BE49-F238E27FC236}">
                <a16:creationId xmlns:a16="http://schemas.microsoft.com/office/drawing/2014/main" id="{099B1128-EC5C-F624-7EB0-D1E71B117B1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43464" y="6272299"/>
            <a:ext cx="1559187" cy="1988091"/>
          </a:xfrm>
          <a:prstGeom prst="rect">
            <a:avLst/>
          </a:prstGeom>
        </p:spPr>
      </p:pic>
    </p:spTree>
    <p:extLst>
      <p:ext uri="{BB962C8B-B14F-4D97-AF65-F5344CB8AC3E}">
        <p14:creationId xmlns:p14="http://schemas.microsoft.com/office/powerpoint/2010/main" val="3005337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C88CF-3C6B-0003-522A-B1B4DE0BB398}"/>
            </a:ext>
          </a:extLst>
        </p:cNvPr>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C4EE18D8-AFA4-5498-410C-AD999229ACFA}"/>
              </a:ext>
            </a:extLst>
          </p:cNvPr>
          <p:cNvSpPr>
            <a:spLocks noGrp="1"/>
          </p:cNvSpPr>
          <p:nvPr>
            <p:ph type="sldNum" sz="quarter" idx="12"/>
          </p:nvPr>
        </p:nvSpPr>
        <p:spPr/>
        <p:txBody>
          <a:bodyPr/>
          <a:lstStyle/>
          <a:p>
            <a:fld id="{9FE1017C-5A17-4C4A-80B0-74CD1F081CC5}" type="slidenum">
              <a:rPr lang="nb-NO" smtClean="0"/>
              <a:t>12</a:t>
            </a:fld>
            <a:endParaRPr lang="nb-NO"/>
          </a:p>
        </p:txBody>
      </p:sp>
      <p:sp>
        <p:nvSpPr>
          <p:cNvPr id="3" name="TekstSylinder 6">
            <a:extLst>
              <a:ext uri="{FF2B5EF4-FFF2-40B4-BE49-F238E27FC236}">
                <a16:creationId xmlns:a16="http://schemas.microsoft.com/office/drawing/2014/main" id="{6A56ADE9-8B33-C011-C3D7-CF61F4CE80F1}"/>
              </a:ext>
            </a:extLst>
          </p:cNvPr>
          <p:cNvSpPr txBox="1"/>
          <p:nvPr/>
        </p:nvSpPr>
        <p:spPr>
          <a:xfrm>
            <a:off x="0" y="811500"/>
            <a:ext cx="6558533" cy="8248412"/>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lvl="1"/>
            <a:endParaRPr lang="nb-NO" sz="1200" dirty="0">
              <a:solidFill>
                <a:srgbClr val="000000"/>
              </a:solidFill>
              <a:latin typeface="Arial"/>
              <a:ea typeface="Calibri"/>
              <a:cs typeface="Arial"/>
            </a:endParaRPr>
          </a:p>
          <a:p>
            <a:pPr lvl="1"/>
            <a:r>
              <a:rPr lang="nb-NO" sz="2000" b="1" dirty="0">
                <a:solidFill>
                  <a:srgbClr val="9BBB59">
                    <a:lumMod val="75000"/>
                  </a:srgbClr>
                </a:solidFill>
                <a:latin typeface="Bradley Hand ITC"/>
                <a:ea typeface="Calibri"/>
                <a:cs typeface="Arial"/>
              </a:rPr>
              <a:t>Barns medvirkning</a:t>
            </a:r>
            <a:endParaRPr lang="nb-NO" sz="2000" i="1" dirty="0">
              <a:latin typeface="Bradley Hand ITC"/>
              <a:cs typeface="Arial"/>
            </a:endParaRPr>
          </a:p>
          <a:p>
            <a:pPr lvl="1"/>
            <a:r>
              <a:rPr lang="nb-NO" sz="1200" i="1" dirty="0">
                <a:latin typeface="Arial"/>
                <a:cs typeface="Arial"/>
              </a:rPr>
              <a:t>Barnehagen skal ivareta barns rett til medvirkning ved å legge til rette for, og oppmuntre til at barna kan få gitt utrykk for sitt syn på barnehagens daglige virksomhet. Barnehagen må observere og følge opp alle barns uttrykk og behov (Kunnskapsdepartementet, 2017).</a:t>
            </a:r>
            <a:endParaRPr lang="nb-NO" i="1" dirty="0">
              <a:ea typeface="Calibri"/>
              <a:cs typeface="Calibri"/>
            </a:endParaRPr>
          </a:p>
          <a:p>
            <a:pPr lvl="1"/>
            <a:endParaRPr lang="nb-NO" sz="1200" dirty="0">
              <a:latin typeface="Arial"/>
              <a:cs typeface="Arial"/>
            </a:endParaRPr>
          </a:p>
          <a:p>
            <a:pPr lvl="1"/>
            <a:r>
              <a:rPr lang="nb-NO" sz="1200" dirty="0">
                <a:latin typeface="Arial"/>
                <a:cs typeface="Arial"/>
              </a:rPr>
              <a:t>Barns medvirkning er viktig for utvikling av barns basiskompetanse. Barnehagen skal legge til rette for, og oppmuntre til, at barna kan få mulighet til å påvirke sin egen hverdag. Dette ut ifra alder og barnets forutsetninger.</a:t>
            </a:r>
            <a:endParaRPr lang="nb-NO" dirty="0">
              <a:solidFill>
                <a:srgbClr val="77933C"/>
              </a:solidFill>
              <a:ea typeface="Calibri"/>
              <a:cs typeface="Arial"/>
            </a:endParaRPr>
          </a:p>
          <a:p>
            <a:pPr lvl="1"/>
            <a:endParaRPr lang="nb-NO" sz="1200" dirty="0">
              <a:latin typeface="Arial"/>
              <a:cs typeface="Arial"/>
            </a:endParaRPr>
          </a:p>
          <a:p>
            <a:pPr lvl="1"/>
            <a:r>
              <a:rPr lang="nb-NO" sz="1200" dirty="0">
                <a:latin typeface="Arial"/>
                <a:cs typeface="Arial"/>
              </a:rPr>
              <a:t>Medvirkning betyr ikke at det er barna som bestemmer. Barns deltagelse i planlegging og vurdering i barnehagen, handler om at deres intensjoner skal tolkes, og få betydning for de valgene voksne tar. I hverdagen medvirker barna gjennom å ta egne valg for lek og aktiviteter. De yngste barna kommuniserer verbalt og non-verbalt, og det er voksnes oppgave å forstå og fortolke barnas innspill. De eldste barna får i tillegg mulighet til å medvirke gjennom barnemøter og barnesamtaler.</a:t>
            </a:r>
            <a:endParaRPr lang="nb-NO" dirty="0">
              <a:solidFill>
                <a:srgbClr val="77933C"/>
              </a:solidFill>
              <a:ea typeface="Calibri"/>
              <a:cs typeface="Arial"/>
            </a:endParaRPr>
          </a:p>
          <a:p>
            <a:pPr lvl="1"/>
            <a:endParaRPr lang="nb-NO" sz="1200" dirty="0">
              <a:latin typeface="Arial"/>
              <a:cs typeface="Arial"/>
            </a:endParaRPr>
          </a:p>
          <a:p>
            <a:pPr lvl="1"/>
            <a:endParaRPr lang="nb-NO" sz="1200" dirty="0">
              <a:solidFill>
                <a:srgbClr val="FF0000"/>
              </a:solidFill>
              <a:latin typeface="Arial"/>
              <a:cs typeface="Arial"/>
            </a:endParaRPr>
          </a:p>
          <a:p>
            <a:pPr lvl="1"/>
            <a:r>
              <a:rPr lang="nb-NO" sz="1200" dirty="0">
                <a:solidFill>
                  <a:schemeClr val="tx1"/>
                </a:solidFill>
                <a:latin typeface="Arial"/>
                <a:cs typeface="Arial"/>
              </a:rPr>
              <a:t>For at barn skal kunne få medvirke kreves det voksne som er tett på, er observante og tar barns innspill på alvor. Som støtter og følger opp alle barns ulike uttrykk og behov – være seg verbale, kroppslige, lyder, mimikk, gester eller følelsesmessige uttrykk. </a:t>
            </a:r>
          </a:p>
          <a:p>
            <a:pPr lvl="1"/>
            <a:endParaRPr lang="nb-NO" sz="1200" dirty="0">
              <a:solidFill>
                <a:schemeClr val="tx1"/>
              </a:solidFill>
              <a:latin typeface="Arial"/>
              <a:ea typeface="Calibri"/>
              <a:cs typeface="Arial"/>
            </a:endParaRPr>
          </a:p>
          <a:p>
            <a:pPr lvl="1"/>
            <a:endParaRPr lang="nb-NO" dirty="0">
              <a:solidFill>
                <a:srgbClr val="77933C"/>
              </a:solidFill>
              <a:ea typeface="Calibri"/>
              <a:cs typeface="Arial"/>
            </a:endParaRPr>
          </a:p>
          <a:p>
            <a:pPr lvl="1"/>
            <a:endParaRPr lang="nb-NO" sz="1200" dirty="0">
              <a:latin typeface="Arial"/>
              <a:cs typeface="Arial"/>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latin typeface="Arial" panose="020B0604020202020204" pitchFamily="34" charset="0"/>
              <a:cs typeface="Arial" panose="020B0604020202020204" pitchFamily="34" charset="0"/>
            </a:endParaRPr>
          </a:p>
          <a:p>
            <a:pPr lvl="1"/>
            <a:endParaRPr lang="nb-NO" sz="1200" dirty="0">
              <a:solidFill>
                <a:prstClr val="black"/>
              </a:solidFill>
              <a:latin typeface="Arial" panose="020B0604020202020204" pitchFamily="34" charset="0"/>
              <a:cs typeface="Arial" panose="020B0604020202020204" pitchFamily="34" charset="0"/>
            </a:endParaRPr>
          </a:p>
          <a:p>
            <a:pPr lvl="1"/>
            <a:endParaRPr lang="nb-NO" sz="1200" dirty="0">
              <a:solidFill>
                <a:prstClr val="black"/>
              </a:solidFill>
              <a:latin typeface="Arial" panose="020B0604020202020204" pitchFamily="34" charset="0"/>
              <a:cs typeface="Arial" panose="020B0604020202020204" pitchFamily="34" charset="0"/>
            </a:endParaRPr>
          </a:p>
          <a:p>
            <a:endParaRPr lang="nb-NO" sz="1200" dirty="0">
              <a:solidFill>
                <a:prstClr val="black"/>
              </a:solidFill>
              <a:latin typeface="Arial" panose="020B0604020202020204" pitchFamily="34" charset="0"/>
              <a:cs typeface="Arial" panose="020B0604020202020204" pitchFamily="34" charset="0"/>
            </a:endParaRPr>
          </a:p>
          <a:p>
            <a:endParaRPr lang="nb-NO" sz="1200" b="1" dirty="0">
              <a:solidFill>
                <a:prstClr val="black"/>
              </a:solidFill>
              <a:latin typeface="Arial" panose="020B0604020202020204" pitchFamily="34" charset="0"/>
              <a:cs typeface="Arial" panose="020B0604020202020204" pitchFamily="34" charset="0"/>
            </a:endParaRPr>
          </a:p>
          <a:p>
            <a:endParaRPr lang="nb-NO" sz="1200" dirty="0">
              <a:solidFill>
                <a:prstClr val="black"/>
              </a:solidFill>
              <a:latin typeface="Arial" panose="020B0604020202020204" pitchFamily="34" charset="0"/>
              <a:cs typeface="Arial" panose="020B0604020202020204" pitchFamily="34" charset="0"/>
            </a:endParaRPr>
          </a:p>
        </p:txBody>
      </p:sp>
      <p:sp>
        <p:nvSpPr>
          <p:cNvPr id="4" name="TekstSylinder 5">
            <a:extLst>
              <a:ext uri="{FF2B5EF4-FFF2-40B4-BE49-F238E27FC236}">
                <a16:creationId xmlns:a16="http://schemas.microsoft.com/office/drawing/2014/main" id="{2A9920E4-85C6-487D-7634-05FAFB332087}"/>
              </a:ext>
            </a:extLst>
          </p:cNvPr>
          <p:cNvSpPr txBox="1"/>
          <p:nvPr/>
        </p:nvSpPr>
        <p:spPr>
          <a:xfrm>
            <a:off x="1906832" y="6131080"/>
            <a:ext cx="2965591" cy="2123658"/>
          </a:xfrm>
          <a:prstGeom prst="rect">
            <a:avLst/>
          </a:prstGeom>
          <a:solidFill>
            <a:srgbClr val="9BBB59">
              <a:lumMod val="60000"/>
              <a:lumOff val="40000"/>
            </a:srgbClr>
          </a:solidFill>
        </p:spPr>
        <p:txBody>
          <a:bodyPr wrap="square" rtlCol="0">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algn="ctr"/>
            <a:r>
              <a:rPr lang="nb-NO" sz="1200">
                <a:latin typeface="Arial" panose="020B0604020202020204" pitchFamily="34" charset="0"/>
                <a:cs typeface="Arial" panose="020B0604020202020204" pitchFamily="34" charset="0"/>
              </a:rPr>
              <a:t>Barnehagen skal være bevisst på barnas ulike uttrykksformer og tilrettelegge for medvirkning på måter som er tilpasset barnas alder, erfaringer, individuelle forutsetninger og behov. Også de yngste barna og barn som kommuniserer på andre måter enn gjennom tale, har rett til å gi uttrykk for sine synspunkter på egne vilkår. Barnehagen må observere og følge opp alle barnas ulike uttrykk og behov (RP, 17, s.27)</a:t>
            </a:r>
          </a:p>
        </p:txBody>
      </p:sp>
      <p:pic>
        <p:nvPicPr>
          <p:cNvPr id="5" name="Bilde 4">
            <a:extLst>
              <a:ext uri="{FF2B5EF4-FFF2-40B4-BE49-F238E27FC236}">
                <a16:creationId xmlns:a16="http://schemas.microsoft.com/office/drawing/2014/main" id="{20414820-BA8B-C3C3-4FD2-5176B6656C5F}"/>
              </a:ext>
            </a:extLst>
          </p:cNvPr>
          <p:cNvPicPr>
            <a:picLocks noChangeAspect="1"/>
          </p:cNvPicPr>
          <p:nvPr/>
        </p:nvPicPr>
        <p:blipFill>
          <a:blip r:embed="rId2"/>
          <a:stretch>
            <a:fillRect/>
          </a:stretch>
        </p:blipFill>
        <p:spPr>
          <a:xfrm>
            <a:off x="212850" y="6131080"/>
            <a:ext cx="1693982" cy="2123658"/>
          </a:xfrm>
          <a:prstGeom prst="rect">
            <a:avLst/>
          </a:prstGeom>
        </p:spPr>
      </p:pic>
      <p:sp>
        <p:nvSpPr>
          <p:cNvPr id="7" name="Rektangel 6">
            <a:extLst>
              <a:ext uri="{FF2B5EF4-FFF2-40B4-BE49-F238E27FC236}">
                <a16:creationId xmlns:a16="http://schemas.microsoft.com/office/drawing/2014/main" id="{FB0D8C96-5BAF-5515-D06E-3779598DD6E2}"/>
              </a:ext>
            </a:extLst>
          </p:cNvPr>
          <p:cNvSpPr/>
          <p:nvPr/>
        </p:nvSpPr>
        <p:spPr>
          <a:xfrm>
            <a:off x="0" y="257692"/>
            <a:ext cx="6858000" cy="33341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a:solidFill>
                  <a:srgbClr val="9BBB59">
                    <a:lumMod val="75000"/>
                  </a:srgbClr>
                </a:solidFill>
                <a:latin typeface="Bradley Hand ITC" panose="03070402050302030203" pitchFamily="66" charset="0"/>
                <a:ea typeface="Calibri"/>
                <a:cs typeface="Arial"/>
              </a:rPr>
              <a:t>Våre fokusområder</a:t>
            </a:r>
            <a:endParaRPr lang="nb-NO" sz="800">
              <a:solidFill>
                <a:srgbClr val="9BBB59">
                  <a:lumMod val="75000"/>
                </a:srgbClr>
              </a:solidFill>
              <a:latin typeface="Arial"/>
              <a:cs typeface="Arial"/>
            </a:endParaRPr>
          </a:p>
        </p:txBody>
      </p:sp>
      <p:pic>
        <p:nvPicPr>
          <p:cNvPr id="8" name="Bilde 7" descr="Et bilde som inneholder juletre, jul, kreativitet&#10;&#10;KI-generert innhold kan være feil.">
            <a:extLst>
              <a:ext uri="{FF2B5EF4-FFF2-40B4-BE49-F238E27FC236}">
                <a16:creationId xmlns:a16="http://schemas.microsoft.com/office/drawing/2014/main" id="{C47DB63D-1C5D-18F7-86AA-7DBAC9EF3F54}"/>
              </a:ext>
            </a:extLst>
          </p:cNvPr>
          <p:cNvPicPr>
            <a:picLocks noChangeAspect="1"/>
          </p:cNvPicPr>
          <p:nvPr/>
        </p:nvPicPr>
        <p:blipFill>
          <a:blip r:embed="rId3"/>
          <a:stretch>
            <a:fillRect/>
          </a:stretch>
        </p:blipFill>
        <p:spPr>
          <a:xfrm>
            <a:off x="5847094" y="143808"/>
            <a:ext cx="723239" cy="894587"/>
          </a:xfrm>
          <a:prstGeom prst="rect">
            <a:avLst/>
          </a:prstGeom>
          <a:ln w="28575">
            <a:solidFill>
              <a:srgbClr val="FADE89"/>
            </a:solidFill>
          </a:ln>
        </p:spPr>
      </p:pic>
      <p:pic>
        <p:nvPicPr>
          <p:cNvPr id="10" name="Bilde 9">
            <a:extLst>
              <a:ext uri="{FF2B5EF4-FFF2-40B4-BE49-F238E27FC236}">
                <a16:creationId xmlns:a16="http://schemas.microsoft.com/office/drawing/2014/main" id="{63B3754A-8DF6-C745-7956-27F9765133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72423" y="6131079"/>
            <a:ext cx="1772727" cy="2123659"/>
          </a:xfrm>
          <a:prstGeom prst="rect">
            <a:avLst/>
          </a:prstGeom>
        </p:spPr>
      </p:pic>
    </p:spTree>
    <p:extLst>
      <p:ext uri="{BB962C8B-B14F-4D97-AF65-F5344CB8AC3E}">
        <p14:creationId xmlns:p14="http://schemas.microsoft.com/office/powerpoint/2010/main" val="333453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808E9F04-421D-C28A-E643-08328B355488}"/>
              </a:ext>
            </a:extLst>
          </p:cNvPr>
          <p:cNvSpPr>
            <a:spLocks noGrp="1"/>
          </p:cNvSpPr>
          <p:nvPr>
            <p:ph type="sldNum" sz="quarter" idx="12"/>
          </p:nvPr>
        </p:nvSpPr>
        <p:spPr/>
        <p:txBody>
          <a:bodyPr/>
          <a:lstStyle/>
          <a:p>
            <a:fld id="{9FE1017C-5A17-4C4A-80B0-74CD1F081CC5}" type="slidenum">
              <a:rPr lang="nb-NO" smtClean="0"/>
              <a:t>13</a:t>
            </a:fld>
            <a:endParaRPr lang="nb-NO"/>
          </a:p>
        </p:txBody>
      </p:sp>
      <p:sp>
        <p:nvSpPr>
          <p:cNvPr id="13" name="Rektangel 12">
            <a:extLst>
              <a:ext uri="{FF2B5EF4-FFF2-40B4-BE49-F238E27FC236}">
                <a16:creationId xmlns:a16="http://schemas.microsoft.com/office/drawing/2014/main" id="{BBA5DE14-EE6B-43A5-FF68-69784DDA0ACF}"/>
              </a:ext>
            </a:extLst>
          </p:cNvPr>
          <p:cNvSpPr/>
          <p:nvPr/>
        </p:nvSpPr>
        <p:spPr>
          <a:xfrm>
            <a:off x="-1" y="227885"/>
            <a:ext cx="6858000" cy="33341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a:solidFill>
                  <a:srgbClr val="9BBB59">
                    <a:lumMod val="75000"/>
                  </a:srgbClr>
                </a:solidFill>
                <a:latin typeface="Bradley Hand ITC" panose="03070402050302030203" pitchFamily="66" charset="0"/>
                <a:ea typeface="Calibri"/>
                <a:cs typeface="Arial"/>
              </a:rPr>
              <a:t>Våre fokusområder</a:t>
            </a:r>
            <a:endParaRPr lang="nb-NO" sz="800">
              <a:solidFill>
                <a:srgbClr val="9BBB59">
                  <a:lumMod val="75000"/>
                </a:srgbClr>
              </a:solidFill>
              <a:latin typeface="Arial"/>
              <a:cs typeface="Arial"/>
            </a:endParaRPr>
          </a:p>
        </p:txBody>
      </p:sp>
      <p:sp>
        <p:nvSpPr>
          <p:cNvPr id="14" name="Plassholder for innhold 2">
            <a:extLst>
              <a:ext uri="{FF2B5EF4-FFF2-40B4-BE49-F238E27FC236}">
                <a16:creationId xmlns:a16="http://schemas.microsoft.com/office/drawing/2014/main" id="{46CB8DE6-27D8-19EF-EE0D-0C90608B0BCB}"/>
              </a:ext>
            </a:extLst>
          </p:cNvPr>
          <p:cNvSpPr>
            <a:spLocks noGrp="1"/>
          </p:cNvSpPr>
          <p:nvPr/>
        </p:nvSpPr>
        <p:spPr>
          <a:xfrm>
            <a:off x="2688280" y="1167984"/>
            <a:ext cx="4169720" cy="4005922"/>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ysClr val="windowText" lastClr="000000"/>
                </a:solidFill>
                <a:latin typeface="Calibri"/>
              </a:defRPr>
            </a:lvl1pPr>
            <a:lvl2pPr marL="742950" indent="-285750" algn="l" defTabSz="914400" rtl="0" eaLnBrk="1" latinLnBrk="0" hangingPunct="1">
              <a:spcBef>
                <a:spcPct val="20000"/>
              </a:spcBef>
              <a:buFont typeface="Arial" pitchFamily="34" charset="0"/>
              <a:buChar char="–"/>
              <a:defRPr sz="2800" kern="1200">
                <a:solidFill>
                  <a:sysClr val="windowText" lastClr="000000"/>
                </a:solidFill>
                <a:latin typeface="Calibri"/>
              </a:defRPr>
            </a:lvl2pPr>
            <a:lvl3pPr marL="1143000" indent="-228600" algn="l" defTabSz="914400" rtl="0" eaLnBrk="1" latinLnBrk="0" hangingPunct="1">
              <a:spcBef>
                <a:spcPct val="20000"/>
              </a:spcBef>
              <a:buFont typeface="Arial" pitchFamily="34" charset="0"/>
              <a:buChar char="•"/>
              <a:defRPr sz="2400" kern="1200">
                <a:solidFill>
                  <a:sysClr val="windowText" lastClr="000000"/>
                </a:solidFill>
                <a:latin typeface="Calibri"/>
              </a:defRPr>
            </a:lvl3pPr>
            <a:lvl4pPr marL="16002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4pPr>
            <a:lvl5pPr marL="20574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5pPr>
            <a:lvl6pPr marL="25146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6pPr>
            <a:lvl7pPr marL="29718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7pPr>
            <a:lvl8pPr marL="34290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8pPr>
            <a:lvl9pPr marL="38862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9pPr>
          </a:lstStyle>
          <a:p>
            <a:pPr marL="457200" lvl="1" indent="0">
              <a:spcBef>
                <a:spcPts val="0"/>
              </a:spcBef>
              <a:buNone/>
            </a:pPr>
            <a:r>
              <a:rPr lang="nb-NO" sz="1200">
                <a:latin typeface="Arial"/>
                <a:cs typeface="Arial"/>
              </a:rPr>
              <a:t>Tussilago barnehage er medvirkende i Stjørdal kommunes satsing «Sammen om å få det til- styrket kvalitet»,- en modell for systematisk, barnehagebasert kompetanseutvikling og kvalitetsarbeid.</a:t>
            </a:r>
            <a:endParaRPr lang="en-US" sz="1200">
              <a:latin typeface="Arial"/>
              <a:cs typeface="Arial"/>
            </a:endParaRPr>
          </a:p>
          <a:p>
            <a:pPr marL="457200" lvl="1" indent="0">
              <a:spcBef>
                <a:spcPts val="0"/>
              </a:spcBef>
              <a:buNone/>
            </a:pPr>
            <a:r>
              <a:rPr lang="nb-NO" sz="1200">
                <a:latin typeface="Arial"/>
                <a:cs typeface="Arial"/>
              </a:rPr>
              <a:t>I dette arbeidet står verktøyet Class- </a:t>
            </a:r>
            <a:r>
              <a:rPr lang="nb-NO" sz="1200" err="1">
                <a:latin typeface="Arial"/>
                <a:cs typeface="Arial"/>
              </a:rPr>
              <a:t>Toddler</a:t>
            </a:r>
            <a:r>
              <a:rPr lang="nb-NO" sz="1200">
                <a:latin typeface="Arial"/>
                <a:cs typeface="Arial"/>
              </a:rPr>
              <a:t> og Pre-K (</a:t>
            </a:r>
            <a:r>
              <a:rPr lang="nb-NO" sz="1200" err="1">
                <a:latin typeface="Arial"/>
                <a:cs typeface="Arial"/>
              </a:rPr>
              <a:t>Paro</a:t>
            </a:r>
            <a:r>
              <a:rPr lang="nb-NO" sz="1200">
                <a:latin typeface="Arial"/>
                <a:cs typeface="Arial"/>
              </a:rPr>
              <a:t>, Hamre og </a:t>
            </a:r>
            <a:r>
              <a:rPr lang="nb-NO" sz="1200" err="1">
                <a:latin typeface="Arial"/>
                <a:cs typeface="Arial"/>
              </a:rPr>
              <a:t>Pianta</a:t>
            </a:r>
            <a:r>
              <a:rPr lang="nb-NO" sz="1200">
                <a:latin typeface="Arial"/>
                <a:cs typeface="Arial"/>
              </a:rPr>
              <a:t>, 2012) sentralt.</a:t>
            </a:r>
            <a:endParaRPr lang="en-US" sz="1200">
              <a:latin typeface="Arial"/>
              <a:cs typeface="Arial"/>
            </a:endParaRPr>
          </a:p>
          <a:p>
            <a:pPr marL="457200" lvl="1" indent="0">
              <a:spcBef>
                <a:spcPts val="0"/>
              </a:spcBef>
              <a:buNone/>
            </a:pPr>
            <a:endParaRPr lang="nb-NO" sz="1200">
              <a:latin typeface="Arial"/>
              <a:cs typeface="Arial"/>
            </a:endParaRPr>
          </a:p>
          <a:p>
            <a:pPr marL="457200" lvl="1" indent="0">
              <a:spcBef>
                <a:spcPts val="0"/>
              </a:spcBef>
              <a:buNone/>
            </a:pPr>
            <a:r>
              <a:rPr lang="nb-NO" sz="1200">
                <a:latin typeface="Arial"/>
                <a:cs typeface="Arial"/>
              </a:rPr>
              <a:t>Målet med arbeidet er å heve kvaliteten i relasjonene mellom barn og voksne. Vi jobber for at de ansatte får en felles forståelse for positivt klima, betydningen av god organisering, og hvordan vi kan gi best mulig læringsstøtte i barnas utvikling.</a:t>
            </a:r>
            <a:endParaRPr lang="nb-NO" sz="1200">
              <a:latin typeface="Calibri"/>
              <a:ea typeface="Calibri"/>
              <a:cs typeface="Calibri"/>
            </a:endParaRPr>
          </a:p>
          <a:p>
            <a:pPr marL="457200" lvl="1" indent="0">
              <a:spcBef>
                <a:spcPts val="0"/>
              </a:spcBef>
              <a:buNone/>
            </a:pPr>
            <a:r>
              <a:rPr lang="nb-NO" sz="1200">
                <a:latin typeface="Arial"/>
                <a:cs typeface="Arial"/>
              </a:rPr>
              <a:t>Ved bruk av CLASS har vi mulighet til å vurdere kvaliteten på arbeidet i egen barnehage. </a:t>
            </a:r>
            <a:endParaRPr lang="nb-NO" sz="1200">
              <a:latin typeface="Calibri"/>
              <a:ea typeface="Calibri"/>
              <a:cs typeface="Calibri"/>
            </a:endParaRPr>
          </a:p>
          <a:p>
            <a:pPr marL="457200" lvl="1" indent="0">
              <a:spcBef>
                <a:spcPts val="0"/>
              </a:spcBef>
              <a:buNone/>
            </a:pPr>
            <a:endParaRPr lang="nb-NO" sz="1200">
              <a:latin typeface="Arial"/>
              <a:ea typeface="Calibri"/>
              <a:cs typeface="Arial"/>
            </a:endParaRPr>
          </a:p>
          <a:p>
            <a:pPr marL="457200" lvl="1" indent="0">
              <a:spcBef>
                <a:spcPts val="0"/>
              </a:spcBef>
              <a:buNone/>
            </a:pPr>
            <a:r>
              <a:rPr lang="nb-NO" sz="1200">
                <a:latin typeface="Arial"/>
                <a:ea typeface="Calibri"/>
                <a:cs typeface="Arial"/>
              </a:rPr>
              <a:t>Forrige barnehageår hadde vi, hovedfokus på dimensjonen Motorikk, som har blitt utviklet i Stjørdal kommune. Vi vil også dette barnehageåret ha fokus på </a:t>
            </a:r>
            <a:r>
              <a:rPr lang="nb-NO" sz="1200" i="1">
                <a:latin typeface="Arial"/>
                <a:ea typeface="Calibri"/>
                <a:cs typeface="Arial"/>
              </a:rPr>
              <a:t>Motorikk- </a:t>
            </a:r>
            <a:r>
              <a:rPr lang="nb-NO" sz="1200">
                <a:latin typeface="Arial"/>
                <a:ea typeface="Calibri"/>
                <a:cs typeface="Arial"/>
              </a:rPr>
              <a:t>dimensjonen, sammen med </a:t>
            </a:r>
            <a:r>
              <a:rPr lang="nb-NO" sz="1200" i="1">
                <a:latin typeface="Arial"/>
                <a:ea typeface="Calibri"/>
                <a:cs typeface="Arial"/>
              </a:rPr>
              <a:t>Kvalitet på tilbakemeldinger.</a:t>
            </a:r>
            <a:endParaRPr lang="nb-NO" sz="1200" i="1">
              <a:latin typeface="Calibri"/>
              <a:ea typeface="Calibri"/>
              <a:cs typeface="Calibri"/>
            </a:endParaRPr>
          </a:p>
          <a:p>
            <a:pPr marL="457200" lvl="1" indent="0">
              <a:spcBef>
                <a:spcPts val="0"/>
              </a:spcBef>
              <a:buNone/>
            </a:pPr>
            <a:endParaRPr lang="nb-NO" sz="1300">
              <a:latin typeface="Arial"/>
              <a:ea typeface="Calibri"/>
              <a:cs typeface="Arial"/>
            </a:endParaRPr>
          </a:p>
        </p:txBody>
      </p:sp>
      <p:pic>
        <p:nvPicPr>
          <p:cNvPr id="15" name="Bilde 14" descr="Et bilde som inneholder tekst, skjermbilde, Font, dokument&#10;&#10;KI-generert innhold kan være feil.">
            <a:extLst>
              <a:ext uri="{FF2B5EF4-FFF2-40B4-BE49-F238E27FC236}">
                <a16:creationId xmlns:a16="http://schemas.microsoft.com/office/drawing/2014/main" id="{220226F7-75A7-7CBD-3EC6-D82478F12BF9}"/>
              </a:ext>
            </a:extLst>
          </p:cNvPr>
          <p:cNvPicPr>
            <a:picLocks noChangeAspect="1"/>
          </p:cNvPicPr>
          <p:nvPr/>
        </p:nvPicPr>
        <p:blipFill>
          <a:blip r:embed="rId2"/>
          <a:stretch>
            <a:fillRect/>
          </a:stretch>
        </p:blipFill>
        <p:spPr>
          <a:xfrm>
            <a:off x="324197" y="1253516"/>
            <a:ext cx="2645350" cy="3778039"/>
          </a:xfrm>
          <a:prstGeom prst="rect">
            <a:avLst/>
          </a:prstGeom>
        </p:spPr>
      </p:pic>
      <p:sp>
        <p:nvSpPr>
          <p:cNvPr id="16" name="TekstSylinder 5">
            <a:extLst>
              <a:ext uri="{FF2B5EF4-FFF2-40B4-BE49-F238E27FC236}">
                <a16:creationId xmlns:a16="http://schemas.microsoft.com/office/drawing/2014/main" id="{D55062BD-A407-5BDE-EB79-C4B9EFBB63CE}"/>
              </a:ext>
            </a:extLst>
          </p:cNvPr>
          <p:cNvSpPr txBox="1"/>
          <p:nvPr/>
        </p:nvSpPr>
        <p:spPr>
          <a:xfrm>
            <a:off x="324197" y="5280773"/>
            <a:ext cx="6533803" cy="1323439"/>
          </a:xfrm>
          <a:prstGeom prst="rect">
            <a:avLst/>
          </a:prstGeom>
          <a:solidFill>
            <a:sysClr val="window" lastClr="FFFFFF"/>
          </a:solid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fontAlgn="base"/>
            <a:r>
              <a:rPr lang="nb-NO" sz="2000" b="1">
                <a:solidFill>
                  <a:srgbClr val="9BBB59">
                    <a:lumMod val="75000"/>
                  </a:srgbClr>
                </a:solidFill>
                <a:latin typeface="Bradley Hand ITC" panose="03070402050302030203" pitchFamily="66" charset="0"/>
                <a:cs typeface="Arial"/>
              </a:rPr>
              <a:t>God motorisk utvikling er viktig for å:</a:t>
            </a:r>
            <a:endParaRPr lang="nb-NO" sz="2000" b="1">
              <a:latin typeface="Bradley Hand ITC" panose="03070402050302030203" pitchFamily="66" charset="0"/>
              <a:cs typeface="Arial"/>
            </a:endParaRPr>
          </a:p>
          <a:p>
            <a:pPr marL="171450" indent="-171450" fontAlgn="base">
              <a:buFont typeface="Arial" panose="020B0604020202020204" pitchFamily="34" charset="0"/>
              <a:buChar char="•"/>
            </a:pPr>
            <a:r>
              <a:rPr lang="nb-NO" sz="1200">
                <a:latin typeface="Arial"/>
                <a:cs typeface="Arial"/>
              </a:rPr>
              <a:t>kunne videreutvikle motoriske ferdigheter, kroppsbeherskelse, koordinasjon og fysiske egenskaper</a:t>
            </a:r>
          </a:p>
          <a:p>
            <a:pPr marL="171450" indent="-171450">
              <a:buFont typeface="Arial" panose="020B0604020202020204" pitchFamily="34" charset="0"/>
              <a:buChar char="•"/>
            </a:pPr>
            <a:r>
              <a:rPr lang="nb-NO" sz="1200">
                <a:latin typeface="Arial"/>
                <a:cs typeface="Arial"/>
              </a:rPr>
              <a:t>Bidra til at barna blir kjent med kroppen sin og utvikler bevissthet om egne og andres grenser</a:t>
            </a:r>
          </a:p>
          <a:p>
            <a:pPr marL="171450" indent="-171450">
              <a:buFont typeface="Arial" panose="020B0604020202020204" pitchFamily="34" charset="0"/>
              <a:buChar char="•"/>
            </a:pPr>
            <a:r>
              <a:rPr lang="nb-NO" sz="1200">
                <a:latin typeface="Arial"/>
                <a:cs typeface="Arial"/>
              </a:rPr>
              <a:t>Skape gode vaner og handlingsmønster i tidlig alder</a:t>
            </a:r>
            <a:endParaRPr lang="nb-NO" sz="1200">
              <a:latin typeface="Arial" panose="020B0604020202020204" pitchFamily="34" charset="0"/>
              <a:cs typeface="Arial" panose="020B0604020202020204" pitchFamily="34" charset="0"/>
            </a:endParaRPr>
          </a:p>
        </p:txBody>
      </p:sp>
      <p:sp>
        <p:nvSpPr>
          <p:cNvPr id="4" name="TekstSylinder 3">
            <a:extLst>
              <a:ext uri="{FF2B5EF4-FFF2-40B4-BE49-F238E27FC236}">
                <a16:creationId xmlns:a16="http://schemas.microsoft.com/office/drawing/2014/main" id="{29B7ADB0-1CC1-7AF5-7C45-BC43A17E1C02}"/>
              </a:ext>
            </a:extLst>
          </p:cNvPr>
          <p:cNvSpPr txBox="1"/>
          <p:nvPr/>
        </p:nvSpPr>
        <p:spPr>
          <a:xfrm>
            <a:off x="324197" y="614728"/>
            <a:ext cx="5457372" cy="977191"/>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nb-NO" sz="2000" b="1">
                <a:solidFill>
                  <a:srgbClr val="77933C"/>
                </a:solidFill>
                <a:latin typeface="Bradley Hand ITC"/>
                <a:ea typeface="Calibri"/>
                <a:cs typeface="Arial"/>
              </a:rPr>
              <a:t>Motorikk</a:t>
            </a: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nb-NO" sz="2000" b="1" i="0" u="none" strike="noStrike" kern="1200" cap="none" spc="0" normalizeH="0" baseline="0" noProof="0">
              <a:ln>
                <a:noFill/>
              </a:ln>
              <a:solidFill>
                <a:srgbClr val="77933C"/>
              </a:solidFill>
              <a:effectLst/>
              <a:uLnTx/>
              <a:uFillTx/>
              <a:latin typeface="Bradley Hand ITC"/>
              <a:ea typeface="Calibri"/>
              <a:cs typeface="Arial"/>
            </a:endParaRPr>
          </a:p>
        </p:txBody>
      </p:sp>
      <p:pic>
        <p:nvPicPr>
          <p:cNvPr id="6" name="Bilde 5">
            <a:extLst>
              <a:ext uri="{FF2B5EF4-FFF2-40B4-BE49-F238E27FC236}">
                <a16:creationId xmlns:a16="http://schemas.microsoft.com/office/drawing/2014/main" id="{CAFA2D02-FC42-99F8-1607-868EDEA626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1032" y="6776997"/>
            <a:ext cx="1420653" cy="1894204"/>
          </a:xfrm>
          <a:prstGeom prst="rect">
            <a:avLst/>
          </a:prstGeom>
        </p:spPr>
      </p:pic>
      <p:pic>
        <p:nvPicPr>
          <p:cNvPr id="5" name="Bilde 4">
            <a:extLst>
              <a:ext uri="{FF2B5EF4-FFF2-40B4-BE49-F238E27FC236}">
                <a16:creationId xmlns:a16="http://schemas.microsoft.com/office/drawing/2014/main" id="{0D85384D-0543-F515-8534-B6E1C9D2CDB9}"/>
              </a:ext>
            </a:extLst>
          </p:cNvPr>
          <p:cNvPicPr>
            <a:picLocks noChangeAspect="1"/>
          </p:cNvPicPr>
          <p:nvPr/>
        </p:nvPicPr>
        <p:blipFill>
          <a:blip r:embed="rId4"/>
          <a:stretch>
            <a:fillRect/>
          </a:stretch>
        </p:blipFill>
        <p:spPr>
          <a:xfrm>
            <a:off x="2718753" y="6776997"/>
            <a:ext cx="1420491" cy="1896020"/>
          </a:xfrm>
          <a:prstGeom prst="rect">
            <a:avLst/>
          </a:prstGeom>
        </p:spPr>
      </p:pic>
      <p:pic>
        <p:nvPicPr>
          <p:cNvPr id="8" name="Bilde 7">
            <a:extLst>
              <a:ext uri="{FF2B5EF4-FFF2-40B4-BE49-F238E27FC236}">
                <a16:creationId xmlns:a16="http://schemas.microsoft.com/office/drawing/2014/main" id="{DF5B6587-242F-C73E-D72D-1F81441854A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86477" y="6779829"/>
            <a:ext cx="1420491" cy="1893988"/>
          </a:xfrm>
          <a:prstGeom prst="rect">
            <a:avLst/>
          </a:prstGeom>
        </p:spPr>
      </p:pic>
    </p:spTree>
    <p:extLst>
      <p:ext uri="{BB962C8B-B14F-4D97-AF65-F5344CB8AC3E}">
        <p14:creationId xmlns:p14="http://schemas.microsoft.com/office/powerpoint/2010/main" val="1689761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ECD1A-B722-0A9B-F1F5-AFF2549AD72B}"/>
            </a:ext>
          </a:extLst>
        </p:cNvPr>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C9F61480-EE76-010F-8154-E9140200EB7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E1017C-5A17-4C4A-80B0-74CD1F081CC5}" type="slidenum">
              <a:rPr kumimoji="0" lang="nb-NO" sz="9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nb-NO" sz="9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3" name="Rektangel 12">
            <a:extLst>
              <a:ext uri="{FF2B5EF4-FFF2-40B4-BE49-F238E27FC236}">
                <a16:creationId xmlns:a16="http://schemas.microsoft.com/office/drawing/2014/main" id="{B06D7BC2-0A4C-CC4D-3545-D2A4281D272F}"/>
              </a:ext>
            </a:extLst>
          </p:cNvPr>
          <p:cNvSpPr/>
          <p:nvPr/>
        </p:nvSpPr>
        <p:spPr>
          <a:xfrm>
            <a:off x="0" y="257692"/>
            <a:ext cx="6858000" cy="33341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nb-NO" sz="2400" b="1">
                <a:solidFill>
                  <a:srgbClr val="9BBB59">
                    <a:lumMod val="75000"/>
                  </a:srgbClr>
                </a:solidFill>
                <a:latin typeface="Bradley Hand ITC" panose="03070402050302030203" pitchFamily="66" charset="0"/>
                <a:ea typeface="Calibri"/>
                <a:cs typeface="Arial"/>
              </a:rPr>
              <a:t>Våre fokusområder</a:t>
            </a:r>
            <a:endParaRPr kumimoji="0" lang="nb-NO" sz="800" b="0" i="0" u="none" strike="noStrike" kern="1200" cap="none" spc="0" normalizeH="0" baseline="0" noProof="0">
              <a:ln>
                <a:noFill/>
              </a:ln>
              <a:solidFill>
                <a:srgbClr val="9BBB59">
                  <a:lumMod val="75000"/>
                </a:srgbClr>
              </a:solidFill>
              <a:effectLst/>
              <a:uLnTx/>
              <a:uFillTx/>
              <a:latin typeface="Arial"/>
              <a:ea typeface="+mn-ea"/>
              <a:cs typeface="Arial"/>
            </a:endParaRPr>
          </a:p>
        </p:txBody>
      </p:sp>
      <p:sp>
        <p:nvSpPr>
          <p:cNvPr id="14" name="Plassholder for innhold 2">
            <a:extLst>
              <a:ext uri="{FF2B5EF4-FFF2-40B4-BE49-F238E27FC236}">
                <a16:creationId xmlns:a16="http://schemas.microsoft.com/office/drawing/2014/main" id="{031CF286-7180-A75D-9E1F-5221CB606FF2}"/>
              </a:ext>
            </a:extLst>
          </p:cNvPr>
          <p:cNvSpPr>
            <a:spLocks noGrp="1"/>
          </p:cNvSpPr>
          <p:nvPr/>
        </p:nvSpPr>
        <p:spPr>
          <a:xfrm>
            <a:off x="97320" y="1279820"/>
            <a:ext cx="6443169" cy="4005922"/>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ysClr val="windowText" lastClr="000000"/>
                </a:solidFill>
                <a:latin typeface="Calibri"/>
              </a:defRPr>
            </a:lvl1pPr>
            <a:lvl2pPr marL="742950" indent="-285750" algn="l" defTabSz="914400" rtl="0" eaLnBrk="1" latinLnBrk="0" hangingPunct="1">
              <a:spcBef>
                <a:spcPct val="20000"/>
              </a:spcBef>
              <a:buFont typeface="Arial" pitchFamily="34" charset="0"/>
              <a:buChar char="–"/>
              <a:defRPr sz="2800" kern="1200">
                <a:solidFill>
                  <a:sysClr val="windowText" lastClr="000000"/>
                </a:solidFill>
                <a:latin typeface="Calibri"/>
              </a:defRPr>
            </a:lvl2pPr>
            <a:lvl3pPr marL="1143000" indent="-228600" algn="l" defTabSz="914400" rtl="0" eaLnBrk="1" latinLnBrk="0" hangingPunct="1">
              <a:spcBef>
                <a:spcPct val="20000"/>
              </a:spcBef>
              <a:buFont typeface="Arial" pitchFamily="34" charset="0"/>
              <a:buChar char="•"/>
              <a:defRPr sz="2400" kern="1200">
                <a:solidFill>
                  <a:sysClr val="windowText" lastClr="000000"/>
                </a:solidFill>
                <a:latin typeface="Calibri"/>
              </a:defRPr>
            </a:lvl3pPr>
            <a:lvl4pPr marL="16002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4pPr>
            <a:lvl5pPr marL="20574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5pPr>
            <a:lvl6pPr marL="25146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6pPr>
            <a:lvl7pPr marL="29718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7pPr>
            <a:lvl8pPr marL="34290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8pPr>
            <a:lvl9pPr marL="3886200" indent="-228600" algn="l" defTabSz="914400" rtl="0" eaLnBrk="1" latinLnBrk="0" hangingPunct="1">
              <a:spcBef>
                <a:spcPct val="20000"/>
              </a:spcBef>
              <a:buFont typeface="Arial" pitchFamily="34" charset="0"/>
              <a:buChar char="•"/>
              <a:defRPr sz="2000" kern="1200">
                <a:solidFill>
                  <a:sysClr val="windowText" lastClr="000000"/>
                </a:solidFill>
                <a:latin typeface="Calibri"/>
              </a:defRPr>
            </a:lvl9pPr>
          </a:lstStyle>
          <a:p>
            <a:pPr marL="457200" lvl="1" indent="0">
              <a:spcBef>
                <a:spcPts val="0"/>
              </a:spcBef>
              <a:buNone/>
              <a:defRPr/>
            </a:pPr>
            <a:r>
              <a:rPr kumimoji="0" lang="nb-NO" sz="1200" b="0" i="0" u="none" strike="noStrike" kern="1200" cap="none" spc="0" normalizeH="0" baseline="0" noProof="0" dirty="0">
                <a:ln>
                  <a:noFill/>
                </a:ln>
                <a:effectLst/>
                <a:uLnTx/>
                <a:uFillTx/>
                <a:latin typeface="Arial"/>
                <a:ea typeface="+mn-ea"/>
                <a:cs typeface="Arial"/>
              </a:rPr>
              <a:t>Barnehageåret 2026/2027 vil Tussilago, sammen </a:t>
            </a:r>
            <a:r>
              <a:rPr lang="nb-NO" sz="1200" dirty="0">
                <a:latin typeface="Arial"/>
                <a:cs typeface="Arial"/>
              </a:rPr>
              <a:t>med alle</a:t>
            </a:r>
            <a:r>
              <a:rPr kumimoji="0" lang="nb-NO" sz="1200" b="0" i="0" u="none" strike="noStrike" kern="1200" cap="none" spc="0" normalizeH="0" baseline="0" noProof="0" dirty="0">
                <a:ln>
                  <a:noFill/>
                </a:ln>
                <a:effectLst/>
                <a:uLnTx/>
                <a:uFillTx/>
                <a:latin typeface="Arial"/>
                <a:ea typeface="+mn-ea"/>
                <a:cs typeface="Arial"/>
              </a:rPr>
              <a:t> barnehagene som deltar i «sammen om å få det til», ha fokus på dimensjonen </a:t>
            </a:r>
            <a:r>
              <a:rPr kumimoji="0" lang="nb-NO" sz="1200" b="0" i="1" u="none" strike="noStrike" kern="1200" cap="none" spc="0" normalizeH="0" baseline="0" noProof="0" dirty="0">
                <a:ln>
                  <a:noFill/>
                </a:ln>
                <a:effectLst/>
                <a:uLnTx/>
                <a:uFillTx/>
                <a:latin typeface="Arial"/>
                <a:ea typeface="+mn-ea"/>
                <a:cs typeface="Arial"/>
              </a:rPr>
              <a:t>Kvalitet på tilbakemeldinger.</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nb-NO" sz="1100" b="0" i="1" u="none" strike="noStrike" kern="1200" cap="none" spc="0" normalizeH="0" baseline="0" noProof="0" dirty="0">
              <a:ln>
                <a:noFill/>
              </a:ln>
              <a:solidFill>
                <a:srgbClr val="4EA72E">
                  <a:lumMod val="75000"/>
                </a:srgbClr>
              </a:solidFill>
              <a:effectLst/>
              <a:uLnTx/>
              <a:uFillTx/>
              <a:latin typeface="Arial"/>
              <a:ea typeface="+mn-ea"/>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nb-NO" sz="1600" b="1" i="0" u="none" strike="noStrike" kern="1200" cap="none" spc="0" normalizeH="0" baseline="0" noProof="0" dirty="0">
                <a:ln>
                  <a:noFill/>
                </a:ln>
                <a:solidFill>
                  <a:srgbClr val="9BBB59">
                    <a:lumMod val="75000"/>
                  </a:srgbClr>
                </a:solidFill>
                <a:effectLst/>
                <a:uLnTx/>
                <a:uFillTx/>
                <a:latin typeface="Bradley Hand ITC"/>
                <a:cs typeface="Arial"/>
              </a:rPr>
              <a:t>Hva er kvalitet på tilbakemelding?</a:t>
            </a:r>
            <a:endParaRPr lang="nb-NO" sz="1600" b="1" i="0" u="none" strike="noStrike" kern="1200" cap="none" spc="0" normalizeH="0" baseline="0" noProof="0" dirty="0">
              <a:ln>
                <a:noFill/>
              </a:ln>
              <a:solidFill>
                <a:srgbClr val="9BBB59">
                  <a:lumMod val="75000"/>
                </a:srgbClr>
              </a:solidFill>
              <a:effectLst/>
              <a:uLnTx/>
              <a:uFillTx/>
              <a:latin typeface="Bradley Hand ITC"/>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nb-NO" sz="1200" b="0" i="0" u="none" strike="noStrike" kern="1200" cap="none" spc="0" normalizeH="0" baseline="0" noProof="0" dirty="0">
                <a:ln>
                  <a:noFill/>
                </a:ln>
                <a:effectLst/>
                <a:uLnTx/>
                <a:uFillTx/>
                <a:latin typeface="Arial"/>
                <a:ea typeface="+mn-ea"/>
                <a:cs typeface="Arial"/>
              </a:rPr>
              <a:t>Ansatte gir tilbakemeldinger til barna på det de gjør eller sier, som fører til at de lærer og forstår mer, og holder ut aktiviteten.</a:t>
            </a:r>
            <a:endParaRPr lang="nb-NO" sz="1200" b="0" i="0" u="none" strike="noStrike" kern="1200" cap="none" spc="0" normalizeH="0" baseline="0" noProof="0" dirty="0">
              <a:ln>
                <a:noFill/>
              </a:ln>
              <a:effectLst/>
              <a:uLnTx/>
              <a:uFillTx/>
              <a:latin typeface="Arial"/>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nb-NO" sz="1600" b="1" i="0" u="none" strike="noStrike" kern="1200" cap="none" spc="0" normalizeH="0" baseline="0" noProof="0" dirty="0">
              <a:ln>
                <a:noFill/>
              </a:ln>
              <a:solidFill>
                <a:sysClr val="windowText" lastClr="000000"/>
              </a:solidFill>
              <a:effectLst/>
              <a:uLnTx/>
              <a:uFillTx/>
              <a:latin typeface="Arial"/>
              <a:ea typeface="+mn-ea"/>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nb-NO" sz="1600" b="1" i="0" u="none" strike="noStrike" kern="1200" cap="none" spc="0" normalizeH="0" baseline="0" noProof="0" dirty="0">
                <a:ln>
                  <a:noFill/>
                </a:ln>
                <a:solidFill>
                  <a:srgbClr val="9BBB59">
                    <a:lumMod val="75000"/>
                  </a:srgbClr>
                </a:solidFill>
                <a:effectLst/>
                <a:uLnTx/>
                <a:uFillTx/>
                <a:latin typeface="Bradley Hand ITC"/>
                <a:cs typeface="Arial"/>
              </a:rPr>
              <a:t>Hvorfor er det viktig med kvalitet på tilbakemelding?</a:t>
            </a:r>
            <a:endParaRPr kumimoji="0" lang="nb-NO" sz="1600" b="1" i="0" u="none" strike="noStrike" kern="1200" cap="none" spc="0" normalizeH="0" baseline="0" noProof="0" dirty="0">
              <a:ln>
                <a:noFill/>
              </a:ln>
              <a:solidFill>
                <a:sysClr val="windowText" lastClr="000000"/>
              </a:solidFill>
              <a:effectLst/>
              <a:uLnTx/>
              <a:uFillTx/>
              <a:latin typeface="Bradley Hand ITC"/>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nb-NO" sz="1200" b="0" i="0" u="none" strike="noStrike" kern="1200" cap="none" spc="0" normalizeH="0" baseline="0" noProof="0" dirty="0">
                <a:ln>
                  <a:noFill/>
                </a:ln>
                <a:effectLst/>
                <a:uLnTx/>
                <a:uFillTx/>
                <a:latin typeface="Arial"/>
                <a:ea typeface="+mn-ea"/>
                <a:cs typeface="Arial"/>
              </a:rPr>
              <a:t>Det øker barns læring, forståelse, utforskning og nysgjerrighet (=dybdelæring)</a:t>
            </a:r>
            <a:endParaRPr lang="nb-NO" sz="1200" b="0" i="0" u="none" strike="noStrike" kern="1200" cap="none" spc="0" normalizeH="0" baseline="0" noProof="0" dirty="0">
              <a:ln>
                <a:noFill/>
              </a:ln>
              <a:effectLst/>
              <a:uLnTx/>
              <a:uFillTx/>
              <a:latin typeface="Arial"/>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nb-NO" sz="1200" b="0" i="0" u="none" strike="noStrike" kern="1200" cap="none" spc="0" normalizeH="0" baseline="0" noProof="0" dirty="0">
                <a:ln>
                  <a:noFill/>
                </a:ln>
                <a:effectLst/>
                <a:uLnTx/>
                <a:uFillTx/>
                <a:latin typeface="Arial"/>
                <a:ea typeface="+mn-ea"/>
                <a:cs typeface="Arial"/>
              </a:rPr>
              <a:t>Barna opplever at læring, og å få til noe nytt er spennende og morsomt</a:t>
            </a:r>
            <a:endParaRPr lang="nb-NO" sz="1200" b="0" i="0" u="none" strike="noStrike" kern="1200" cap="none" spc="0" normalizeH="0" baseline="0" noProof="0" dirty="0">
              <a:ln>
                <a:noFill/>
              </a:ln>
              <a:effectLst/>
              <a:uLnTx/>
              <a:uFillTx/>
              <a:latin typeface="Arial"/>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nb-NO" sz="1200" b="0" i="0" u="none" strike="noStrike" kern="1200" cap="none" spc="0" normalizeH="0" baseline="0" noProof="0" dirty="0">
                <a:ln>
                  <a:noFill/>
                </a:ln>
                <a:effectLst/>
                <a:uLnTx/>
                <a:uFillTx/>
                <a:latin typeface="Arial"/>
                <a:ea typeface="+mn-ea"/>
                <a:cs typeface="Arial"/>
              </a:rPr>
              <a:t>Det hjelper barna å mestre, som styrker deres selvfølelse</a:t>
            </a:r>
            <a:endParaRPr lang="nb-NO" sz="1200" b="0" i="0" u="none" strike="noStrike" kern="1200" cap="none" spc="0" normalizeH="0" baseline="0" noProof="0" dirty="0">
              <a:ln>
                <a:noFill/>
              </a:ln>
              <a:effectLst/>
              <a:uLnTx/>
              <a:uFillTx/>
              <a:latin typeface="Arial"/>
              <a:cs typeface="Arial"/>
            </a:endParaRP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nb-NO" sz="1200" b="0" i="0" u="none" strike="noStrike" kern="1200" cap="none" spc="0" normalizeH="0" baseline="0" noProof="0" dirty="0">
                <a:ln>
                  <a:noFill/>
                </a:ln>
                <a:effectLst/>
                <a:uLnTx/>
                <a:uFillTx/>
                <a:latin typeface="Arial"/>
                <a:ea typeface="+mn-ea"/>
                <a:cs typeface="Arial"/>
              </a:rPr>
              <a:t>Det motiverer dem til å prøve ut nye ting</a:t>
            </a:r>
            <a:endParaRPr lang="nb-NO" sz="1200" b="0" i="0" u="none" strike="noStrike" kern="1200" cap="none" spc="0" normalizeH="0" baseline="0" noProof="0" dirty="0">
              <a:ln>
                <a:noFill/>
              </a:ln>
              <a:effectLst/>
              <a:uLnTx/>
              <a:uFillTx/>
              <a:latin typeface="Arial"/>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nb-NO" sz="1600" b="0" i="0" u="none" strike="noStrike" kern="1200" cap="none" spc="0" normalizeH="0" baseline="0" noProof="0" dirty="0">
              <a:ln>
                <a:noFill/>
              </a:ln>
              <a:solidFill>
                <a:sysClr val="windowText" lastClr="000000"/>
              </a:solidFill>
              <a:effectLst/>
              <a:uLnTx/>
              <a:uFillTx/>
              <a:latin typeface="Arial"/>
              <a:ea typeface="+mn-ea"/>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nb-NO" sz="1600" b="1" i="0" u="none" strike="noStrike" kern="1200" cap="none" spc="0" normalizeH="0" baseline="0" noProof="0" dirty="0">
                <a:ln>
                  <a:noFill/>
                </a:ln>
                <a:solidFill>
                  <a:srgbClr val="9BBB59">
                    <a:lumMod val="75000"/>
                  </a:srgbClr>
                </a:solidFill>
                <a:effectLst/>
                <a:uLnTx/>
                <a:uFillTx/>
                <a:latin typeface="Bradley Hand ITC"/>
                <a:cs typeface="Arial"/>
              </a:rPr>
              <a:t>Hva kjennetegner høy bruk av kvalitet på tilbakemelding?</a:t>
            </a:r>
            <a:endParaRPr kumimoji="0" lang="nb-NO" sz="1600" b="1" i="0" u="none" strike="noStrike" kern="1200" cap="none" spc="0" normalizeH="0" baseline="0" noProof="0" dirty="0">
              <a:ln>
                <a:noFill/>
              </a:ln>
              <a:solidFill>
                <a:sysClr val="windowText" lastClr="000000"/>
              </a:solidFill>
              <a:effectLst/>
              <a:uLnTx/>
              <a:uFillTx/>
              <a:latin typeface="Bradley Hand ITC"/>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nb-NO" sz="1200" b="0" i="0" u="none" strike="noStrike" kern="1200" cap="none" spc="0" normalizeH="0" baseline="0" noProof="0" dirty="0">
                <a:ln>
                  <a:noFill/>
                </a:ln>
                <a:effectLst/>
                <a:uLnTx/>
                <a:uFillTx/>
                <a:latin typeface="Arial"/>
                <a:ea typeface="+mn-ea"/>
                <a:cs typeface="Arial"/>
              </a:rPr>
              <a:t>Ansatte som utvider og bidrar til videre kognitiv læring hos barna. Det stilles åpne spørsmål, ny kunnskap kobles til eksisterende kunnskap. Ansatte er bevisste på hvordan sammenhenger fremmes, og hvordan dialogen brukes som et verktøy for denne læringen.</a:t>
            </a:r>
            <a:endParaRPr lang="nb-NO" sz="1200" b="0" i="0" u="none" strike="noStrike" kern="1200" cap="none" spc="0" normalizeH="0" baseline="0" noProof="0" dirty="0">
              <a:ln>
                <a:noFill/>
              </a:ln>
              <a:effectLst/>
              <a:uLnTx/>
              <a:uFillTx/>
              <a:latin typeface="Arial"/>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nb-NO" sz="1200" b="0" i="0" u="none" strike="noStrike" kern="1200" cap="none" spc="0" normalizeH="0" baseline="0" noProof="0" dirty="0">
              <a:ln>
                <a:noFill/>
              </a:ln>
              <a:solidFill>
                <a:sysClr val="windowText" lastClr="000000"/>
              </a:solidFill>
              <a:effectLst/>
              <a:uLnTx/>
              <a:uFillTx/>
              <a:latin typeface="Arial"/>
              <a:ea typeface="+mn-ea"/>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nb-NO" sz="1200" b="0" i="0" u="none" strike="noStrike" kern="1200" cap="none" spc="0" normalizeH="0" baseline="0" noProof="0" dirty="0">
              <a:ln>
                <a:noFill/>
              </a:ln>
              <a:solidFill>
                <a:sysClr val="windowText" lastClr="000000"/>
              </a:solidFill>
              <a:effectLst/>
              <a:uLnTx/>
              <a:uFillTx/>
              <a:latin typeface="Arial"/>
              <a:ea typeface="+mn-ea"/>
              <a:cs typeface="Arial"/>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nb-NO" sz="1200" b="0" i="0" u="none" strike="noStrike" kern="1200" cap="none" spc="0" normalizeH="0" baseline="0" noProof="0" dirty="0">
                <a:ln>
                  <a:noFill/>
                </a:ln>
                <a:effectLst/>
                <a:uLnTx/>
                <a:uFillTx/>
                <a:latin typeface="Arial"/>
                <a:ea typeface="+mn-ea"/>
                <a:cs typeface="Arial"/>
              </a:rPr>
              <a:t> </a:t>
            </a:r>
            <a:endParaRPr kumimoji="0" lang="nb-NO" sz="1200" b="0" i="0" u="none" strike="noStrike" kern="1200" cap="none" spc="0" normalizeH="0" baseline="0" noProof="0" dirty="0">
              <a:ln>
                <a:noFill/>
              </a:ln>
              <a:effectLst/>
              <a:uLnTx/>
              <a:uFillTx/>
              <a:latin typeface="Calibri"/>
              <a:ea typeface="Calibri"/>
              <a:cs typeface="Calibri"/>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nb-NO" sz="1300" b="0" i="0" u="none" strike="noStrike" kern="1200" cap="none" spc="0" normalizeH="0" baseline="0" noProof="0" dirty="0">
              <a:ln>
                <a:noFill/>
              </a:ln>
              <a:solidFill>
                <a:sysClr val="windowText" lastClr="000000"/>
              </a:solidFill>
              <a:effectLst/>
              <a:uLnTx/>
              <a:uFillTx/>
              <a:latin typeface="Arial"/>
              <a:ea typeface="Calibri"/>
              <a:cs typeface="Arial"/>
            </a:endParaRPr>
          </a:p>
        </p:txBody>
      </p:sp>
      <p:pic>
        <p:nvPicPr>
          <p:cNvPr id="17" name="Picture 8">
            <a:extLst>
              <a:ext uri="{FF2B5EF4-FFF2-40B4-BE49-F238E27FC236}">
                <a16:creationId xmlns:a16="http://schemas.microsoft.com/office/drawing/2014/main" id="{63ED342F-B475-CBA4-B33E-55FBA14B04F5}"/>
              </a:ext>
            </a:extLst>
          </p:cNvPr>
          <p:cNvPicPr>
            <a:picLocks noChangeAspect="1"/>
          </p:cNvPicPr>
          <p:nvPr/>
        </p:nvPicPr>
        <p:blipFill>
          <a:blip r:embed="rId2"/>
          <a:srcRect l="1958" t="30879" r="10685" b="6858"/>
          <a:stretch>
            <a:fillRect/>
          </a:stretch>
        </p:blipFill>
        <p:spPr>
          <a:xfrm>
            <a:off x="19847" y="5974460"/>
            <a:ext cx="6838153" cy="2256485"/>
          </a:xfrm>
          <a:prstGeom prst="rect">
            <a:avLst/>
          </a:prstGeom>
        </p:spPr>
      </p:pic>
      <p:sp>
        <p:nvSpPr>
          <p:cNvPr id="18" name="TekstSylinder 14">
            <a:extLst>
              <a:ext uri="{FF2B5EF4-FFF2-40B4-BE49-F238E27FC236}">
                <a16:creationId xmlns:a16="http://schemas.microsoft.com/office/drawing/2014/main" id="{EE7F0314-AC60-76E9-5161-2C8A3320C62E}"/>
              </a:ext>
            </a:extLst>
          </p:cNvPr>
          <p:cNvSpPr txBox="1"/>
          <p:nvPr/>
        </p:nvSpPr>
        <p:spPr>
          <a:xfrm>
            <a:off x="67656" y="5483033"/>
            <a:ext cx="6567053" cy="369332"/>
          </a:xfrm>
          <a:prstGeom prst="rect">
            <a:avLst/>
          </a:prstGeom>
          <a:noFill/>
        </p:spPr>
        <p:txBody>
          <a:bodyPr wrap="square" rtlCol="0">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noProof="0">
                <a:ln>
                  <a:noFill/>
                </a:ln>
                <a:solidFill>
                  <a:srgbClr val="9BBB59">
                    <a:lumMod val="75000"/>
                  </a:srgbClr>
                </a:solidFill>
                <a:effectLst/>
                <a:uLnTx/>
                <a:uFillTx/>
                <a:latin typeface="Bradley Hand ITC" panose="03070402050302030203" pitchFamily="66" charset="0"/>
                <a:cs typeface="Arial" panose="020B0604020202020204" pitchFamily="34" charset="0"/>
              </a:rPr>
              <a:t>CLASS: Utviklingsverktøy for voksen – barn relasjon</a:t>
            </a:r>
          </a:p>
        </p:txBody>
      </p:sp>
      <p:sp>
        <p:nvSpPr>
          <p:cNvPr id="4" name="TekstSylinder 3">
            <a:extLst>
              <a:ext uri="{FF2B5EF4-FFF2-40B4-BE49-F238E27FC236}">
                <a16:creationId xmlns:a16="http://schemas.microsoft.com/office/drawing/2014/main" id="{C0221DEA-9BCF-740A-D426-15CC0A9FE05F}"/>
              </a:ext>
            </a:extLst>
          </p:cNvPr>
          <p:cNvSpPr txBox="1"/>
          <p:nvPr/>
        </p:nvSpPr>
        <p:spPr>
          <a:xfrm>
            <a:off x="477000" y="713197"/>
            <a:ext cx="6242823" cy="515526"/>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nb-NO" sz="2000" b="1" dirty="0">
                <a:solidFill>
                  <a:srgbClr val="77933C"/>
                </a:solidFill>
                <a:latin typeface="Bradley Hand ITC"/>
                <a:ea typeface="Calibri"/>
                <a:cs typeface="Arial"/>
              </a:rPr>
              <a:t>Kvalitet på tilbakemeldinger</a:t>
            </a:r>
            <a:endParaRPr kumimoji="0" lang="nb-NO" sz="2000" b="1" i="0" u="none" strike="noStrike" kern="1200" cap="none" spc="0" normalizeH="0" baseline="0" noProof="0" dirty="0">
              <a:ln>
                <a:noFill/>
              </a:ln>
              <a:solidFill>
                <a:srgbClr val="77933C"/>
              </a:solidFill>
              <a:effectLst/>
              <a:uLnTx/>
              <a:uFillTx/>
              <a:latin typeface="Bradley Hand ITC"/>
              <a:ea typeface="Calibri"/>
              <a:cs typeface="Arial"/>
            </a:endParaRPr>
          </a:p>
        </p:txBody>
      </p:sp>
    </p:spTree>
    <p:extLst>
      <p:ext uri="{BB962C8B-B14F-4D97-AF65-F5344CB8AC3E}">
        <p14:creationId xmlns:p14="http://schemas.microsoft.com/office/powerpoint/2010/main" val="2429579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3000FBF5-752B-A322-F4DD-04C5E826E511}"/>
              </a:ext>
            </a:extLst>
          </p:cNvPr>
          <p:cNvSpPr>
            <a:spLocks noGrp="1"/>
          </p:cNvSpPr>
          <p:nvPr>
            <p:ph type="sldNum" sz="quarter" idx="12"/>
          </p:nvPr>
        </p:nvSpPr>
        <p:spPr/>
        <p:txBody>
          <a:bodyPr/>
          <a:lstStyle/>
          <a:p>
            <a:fld id="{9FE1017C-5A17-4C4A-80B0-74CD1F081CC5}" type="slidenum">
              <a:rPr lang="nb-NO" smtClean="0"/>
              <a:t>15</a:t>
            </a:fld>
            <a:endParaRPr lang="nb-NO"/>
          </a:p>
        </p:txBody>
      </p:sp>
      <p:sp>
        <p:nvSpPr>
          <p:cNvPr id="3" name="TekstSylinder 3">
            <a:extLst>
              <a:ext uri="{FF2B5EF4-FFF2-40B4-BE49-F238E27FC236}">
                <a16:creationId xmlns:a16="http://schemas.microsoft.com/office/drawing/2014/main" id="{396A0B2D-0310-3D3C-CE48-09D3D510A9CF}"/>
              </a:ext>
            </a:extLst>
          </p:cNvPr>
          <p:cNvSpPr txBox="1"/>
          <p:nvPr/>
        </p:nvSpPr>
        <p:spPr>
          <a:xfrm>
            <a:off x="-106554" y="-439051"/>
            <a:ext cx="6858001" cy="9756517"/>
          </a:xfrm>
          <a:prstGeom prst="rect">
            <a:avLst/>
          </a:prstGeom>
          <a:noFill/>
        </p:spPr>
        <p:txBody>
          <a:bodyPr wrap="square" lIns="91440" tIns="45720" rIns="91440" bIns="4572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lvl="1" algn="ctr"/>
            <a:endParaRPr lang="nb-NO" u="sng">
              <a:latin typeface="Arial" panose="020B0604020202020204" pitchFamily="34" charset="0"/>
              <a:cs typeface="Arial" panose="020B0604020202020204" pitchFamily="34" charset="0"/>
            </a:endParaRPr>
          </a:p>
          <a:p>
            <a:pPr lvl="1" algn="ctr"/>
            <a:endParaRPr lang="nb-NO" u="sng">
              <a:latin typeface="Arial" panose="020B0604020202020204" pitchFamily="34" charset="0"/>
              <a:cs typeface="Arial" panose="020B0604020202020204" pitchFamily="34" charset="0"/>
            </a:endParaRPr>
          </a:p>
          <a:p>
            <a:pPr lvl="1" algn="ctr"/>
            <a:endParaRPr lang="nb-NO" u="sng">
              <a:latin typeface="Arial" panose="020B0604020202020204" pitchFamily="34" charset="0"/>
              <a:cs typeface="Arial" panose="020B0604020202020204" pitchFamily="34" charset="0"/>
            </a:endParaRPr>
          </a:p>
          <a:p>
            <a:pPr lvl="1"/>
            <a:endParaRPr lang="nb-NO" sz="1400">
              <a:solidFill>
                <a:srgbClr val="9BBB59">
                  <a:lumMod val="75000"/>
                </a:srgbClr>
              </a:solidFill>
              <a:latin typeface="Arial" panose="020B0604020202020204" pitchFamily="34" charset="0"/>
              <a:cs typeface="Arial" panose="020B0604020202020204" pitchFamily="34" charset="0"/>
            </a:endParaRPr>
          </a:p>
          <a:p>
            <a:pPr lvl="1"/>
            <a:r>
              <a:rPr lang="nb-NO" sz="2000" b="1">
                <a:solidFill>
                  <a:srgbClr val="9BBB59">
                    <a:lumMod val="75000"/>
                  </a:srgbClr>
                </a:solidFill>
                <a:latin typeface="Bradley Hand ITC" panose="03070402050302030203" pitchFamily="66" charset="0"/>
                <a:cs typeface="Arial"/>
              </a:rPr>
              <a:t>Oppstart– overgang fra hjemmet til barnehagen</a:t>
            </a:r>
            <a:endParaRPr lang="nb-NO" sz="2000" b="1">
              <a:solidFill>
                <a:srgbClr val="FF0000"/>
              </a:solidFill>
              <a:latin typeface="Bradley Hand ITC" panose="03070402050302030203" pitchFamily="66" charset="0"/>
              <a:cs typeface="Arial"/>
            </a:endParaRPr>
          </a:p>
          <a:p>
            <a:pPr lvl="1"/>
            <a:r>
              <a:rPr lang="nb-NO" sz="1200">
                <a:latin typeface="Arial"/>
                <a:cs typeface="Arial"/>
              </a:rPr>
              <a:t>Tilvenning handler i hovedsak om å etablere gode relasjoner. I forkant av oppstart inviterer vi</a:t>
            </a:r>
            <a:r>
              <a:rPr lang="nb-NO" sz="1200">
                <a:solidFill>
                  <a:schemeClr val="tx1"/>
                </a:solidFill>
                <a:latin typeface="Arial"/>
                <a:cs typeface="Arial"/>
              </a:rPr>
              <a:t> til 5-6 besøksdager her i barnehagen, med en dag i uka, 1 time per gang. Dette gjøres for at barnet kan bli litt kjent med rom, ansatte og noen av rutinene før det begynner i barnehagen. Før oppstart i barnehagen inviteres det også til foreldremøte og oppstartsamtale. Målet med arbeidet som gjøres i forkant av barnehagestart, er å etablere en forbindelse mellom barnehage og hjem. </a:t>
            </a:r>
          </a:p>
          <a:p>
            <a:pPr lvl="1"/>
            <a:endParaRPr lang="nb-NO" sz="1200">
              <a:solidFill>
                <a:schemeClr val="tx1"/>
              </a:solidFill>
              <a:latin typeface="Arial"/>
              <a:cs typeface="Arial"/>
            </a:endParaRPr>
          </a:p>
          <a:p>
            <a:pPr lvl="1"/>
            <a:r>
              <a:rPr lang="nb-NO" sz="1200">
                <a:latin typeface="Arial"/>
                <a:cs typeface="Arial"/>
              </a:rPr>
              <a:t>Ved selve oppstarten praktiserer vi «foreldreaktiv tilvenning», som er basert på tilvenningsmodellen "Liten og ny i barnehagen" </a:t>
            </a:r>
            <a:r>
              <a:rPr lang="nb-NO" sz="1200">
                <a:latin typeface="Arial"/>
                <a:ea typeface="Calibri"/>
                <a:cs typeface="Arial"/>
              </a:rPr>
              <a:t>(</a:t>
            </a:r>
            <a:r>
              <a:rPr lang="nb-NO" sz="1200">
                <a:latin typeface="Arial"/>
                <a:ea typeface="Calibri"/>
                <a:cs typeface="Arial"/>
                <a:hlinkClick r:id="rId2"/>
              </a:rPr>
              <a:t>For foreldre til barn i barnehagen - Liten og ny i barnehagen - </a:t>
            </a:r>
            <a:r>
              <a:rPr lang="nb-NO" sz="1200">
                <a:latin typeface="Arial"/>
                <a:ea typeface="Calibri"/>
                <a:cs typeface="Arial"/>
              </a:rPr>
              <a:t>.T</a:t>
            </a:r>
            <a:r>
              <a:rPr lang="nb-NO" sz="1200">
                <a:latin typeface="Arial"/>
                <a:cs typeface="Arial"/>
              </a:rPr>
              <a:t>ilvenningsperioden går over 5 dager, og det er foreldrene som skal introdusere barnet for barnehagen. Vi ønsker eksempelvis at det er foreldre som gjennomfører måltid, legge barnet og gjør bleieskift de første par dagene i barnehagen. Når barnet er klar for det, vil en ansatt ta over foreldrenes handlingsstrategier samtidig som foreldre fortsatt er tilstede i barnehagen. Barnet har sin trygghet forankret i foreldrene, og derfor er det naturlig at det er denne tryggheten vi skal basere oss på når barnet skal bli kjent i en ny situasjon. Underveis i tilvenningsperioden og på veien videre er den gode og løpende dialogen med dere foreldre essensielle. Sammen finner vi ut hva som er best for deres barn.</a:t>
            </a:r>
            <a:endParaRPr lang="nb-NO" sz="1200">
              <a:latin typeface="Arial" panose="020B0604020202020204" pitchFamily="34" charset="0"/>
              <a:cs typeface="Arial" panose="020B0604020202020204" pitchFamily="34" charset="0"/>
            </a:endParaRPr>
          </a:p>
          <a:p>
            <a:pPr lvl="1"/>
            <a:endParaRPr lang="nb-NO" sz="1200">
              <a:latin typeface="Arial" panose="020B0604020202020204" pitchFamily="34" charset="0"/>
              <a:cs typeface="Arial" panose="020B0604020202020204" pitchFamily="34" charset="0"/>
            </a:endParaRPr>
          </a:p>
          <a:p>
            <a:pPr lvl="1"/>
            <a:r>
              <a:rPr lang="nb-NO" sz="1200">
                <a:solidFill>
                  <a:srgbClr val="FF0000"/>
                </a:solidFill>
                <a:latin typeface="Arial"/>
                <a:cs typeface="Arial"/>
              </a:rPr>
              <a:t>.</a:t>
            </a:r>
            <a:r>
              <a:rPr lang="nb-NO" sz="1200">
                <a:latin typeface="Arial"/>
                <a:cs typeface="Arial"/>
              </a:rPr>
              <a:t>  </a:t>
            </a:r>
          </a:p>
          <a:p>
            <a:pPr lvl="1"/>
            <a:endParaRPr lang="nb-NO" sz="1200">
              <a:latin typeface="Arial"/>
              <a:cs typeface="Arial"/>
            </a:endParaRPr>
          </a:p>
          <a:p>
            <a:pPr lvl="1"/>
            <a:endParaRPr lang="nb-NO" sz="1200">
              <a:latin typeface="Arial" panose="020B0604020202020204" pitchFamily="34" charset="0"/>
              <a:cs typeface="Arial" panose="020B0604020202020204" pitchFamily="34" charset="0"/>
            </a:endParaRPr>
          </a:p>
          <a:p>
            <a:pPr lvl="1"/>
            <a:endParaRPr lang="nb-NO" sz="1200">
              <a:latin typeface="Arial" panose="020B0604020202020204" pitchFamily="34" charset="0"/>
              <a:cs typeface="Arial" panose="020B0604020202020204" pitchFamily="34" charset="0"/>
            </a:endParaRPr>
          </a:p>
          <a:p>
            <a:pPr lvl="1"/>
            <a:endParaRPr lang="nb-NO" sz="1200">
              <a:latin typeface="Arial" panose="020B0604020202020204" pitchFamily="34" charset="0"/>
              <a:cs typeface="Arial" panose="020B0604020202020204" pitchFamily="34" charset="0"/>
            </a:endParaRPr>
          </a:p>
          <a:p>
            <a:pPr lvl="1"/>
            <a:endParaRPr lang="nb-NO" sz="1200">
              <a:latin typeface="Arial" panose="020B0604020202020204" pitchFamily="34" charset="0"/>
              <a:cs typeface="Arial" panose="020B0604020202020204" pitchFamily="34" charset="0"/>
            </a:endParaRPr>
          </a:p>
          <a:p>
            <a:pPr lvl="1"/>
            <a:endParaRPr lang="nb-NO" sz="1200">
              <a:latin typeface="Arial" panose="020B0604020202020204" pitchFamily="34" charset="0"/>
              <a:cs typeface="Arial" panose="020B0604020202020204" pitchFamily="34" charset="0"/>
            </a:endParaRPr>
          </a:p>
          <a:p>
            <a:pPr lvl="1"/>
            <a:endParaRPr lang="nb-NO" sz="1200">
              <a:latin typeface="Arial" panose="020B0604020202020204" pitchFamily="34" charset="0"/>
              <a:cs typeface="Arial" panose="020B0604020202020204" pitchFamily="34" charset="0"/>
            </a:endParaRPr>
          </a:p>
          <a:p>
            <a:pPr lvl="1"/>
            <a:endParaRPr lang="nb-NO" sz="1200">
              <a:latin typeface="Arial"/>
              <a:cs typeface="Arial"/>
            </a:endParaRPr>
          </a:p>
          <a:p>
            <a:pPr lvl="1"/>
            <a:endParaRPr lang="nb-NO" sz="1200">
              <a:latin typeface="Arial"/>
              <a:cs typeface="Arial"/>
            </a:endParaRPr>
          </a:p>
          <a:p>
            <a:pPr lvl="1"/>
            <a:endParaRPr lang="nb-NO" sz="1200">
              <a:latin typeface="Arial"/>
              <a:cs typeface="Arial"/>
            </a:endParaRPr>
          </a:p>
          <a:p>
            <a:pPr lvl="1"/>
            <a:endParaRPr lang="nb-NO" sz="1200">
              <a:latin typeface="Arial"/>
              <a:cs typeface="Arial"/>
            </a:endParaRPr>
          </a:p>
          <a:p>
            <a:pPr lvl="1"/>
            <a:endParaRPr lang="nb-NO" sz="1200">
              <a:latin typeface="Arial"/>
              <a:cs typeface="Arial"/>
            </a:endParaRPr>
          </a:p>
          <a:p>
            <a:pPr lvl="1"/>
            <a:endParaRPr lang="nb-NO" sz="1200">
              <a:latin typeface="Arial"/>
              <a:cs typeface="Arial"/>
            </a:endParaRPr>
          </a:p>
          <a:p>
            <a:pPr lvl="1"/>
            <a:r>
              <a:rPr lang="nb-NO" sz="1200">
                <a:latin typeface="Arial"/>
                <a:cs typeface="Arial"/>
              </a:rPr>
              <a:t>Vi arbeider ut ifra prinsippene i trygghetsirkelen, en tilknytningsmodell som lærer oss å se barnet innenfra og forstå barnets signaler. Trygghetsirkelen sier: «Du skal være til stede for barna både fysisk og mentalt og lære å kjenne og tolke hvert enkelt barns signaler. Personalet skal fungere som en ladestasjon for barna: være en trygg base og en sikker havn. De skal opptre på en autoritativ måte – varme, støttende og tydelige. På denne måten oppnås trygg tilknytning og barna får hjelp til å regulere følelser og atferd.</a:t>
            </a:r>
            <a:endParaRPr lang="nb-NO">
              <a:ea typeface="Calibri"/>
              <a:cs typeface="Calibri"/>
            </a:endParaRPr>
          </a:p>
          <a:p>
            <a:pPr lvl="1"/>
            <a:endParaRPr lang="nb-NO" sz="1200">
              <a:latin typeface="Arial"/>
              <a:cs typeface="Arial"/>
            </a:endParaRPr>
          </a:p>
          <a:p>
            <a:pPr lvl="1"/>
            <a:r>
              <a:rPr lang="nb-NO" sz="1200">
                <a:latin typeface="Arial"/>
                <a:cs typeface="Arial"/>
              </a:rPr>
              <a:t>For de yngste barna som begynner i barnehagen er det mange nye inntrykk, og mye som skal bearbeides. Vi oppfordrer foreldre til å legge til rette for rolige ettermiddager uten for mye aktivitet, og anbefaler korte dager de første ukene i barnehagen.</a:t>
            </a:r>
            <a:endParaRPr lang="nb-NO" sz="1200">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CEA8FE4E-A95F-E71B-3820-7458A71AED54}"/>
              </a:ext>
            </a:extLst>
          </p:cNvPr>
          <p:cNvSpPr/>
          <p:nvPr/>
        </p:nvSpPr>
        <p:spPr>
          <a:xfrm>
            <a:off x="0" y="257692"/>
            <a:ext cx="6858000" cy="33341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lvl="1" algn="ctr"/>
            <a:r>
              <a:rPr lang="nb-NO" sz="2400" b="1">
                <a:solidFill>
                  <a:srgbClr val="9BBB59">
                    <a:lumMod val="75000"/>
                  </a:srgbClr>
                </a:solidFill>
                <a:latin typeface="Bradley Hand ITC"/>
                <a:ea typeface="Calibri"/>
                <a:cs typeface="Arial"/>
              </a:rPr>
              <a:t>Overganger</a:t>
            </a:r>
            <a:endParaRPr lang="nb-NO" sz="800">
              <a:solidFill>
                <a:srgbClr val="9BBB59">
                  <a:lumMod val="75000"/>
                </a:srgbClr>
              </a:solidFill>
              <a:latin typeface="Arial"/>
              <a:cs typeface="Arial"/>
            </a:endParaRPr>
          </a:p>
        </p:txBody>
      </p:sp>
      <p:pic>
        <p:nvPicPr>
          <p:cNvPr id="4" name="Bilde 3">
            <a:extLst>
              <a:ext uri="{FF2B5EF4-FFF2-40B4-BE49-F238E27FC236}">
                <a16:creationId xmlns:a16="http://schemas.microsoft.com/office/drawing/2014/main" id="{3F8DA324-8D39-8846-805A-73FD4098E18B}"/>
              </a:ext>
            </a:extLst>
          </p:cNvPr>
          <p:cNvPicPr>
            <a:picLocks noChangeAspect="1"/>
          </p:cNvPicPr>
          <p:nvPr/>
        </p:nvPicPr>
        <p:blipFill>
          <a:blip r:embed="rId3">
            <a:extLst>
              <a:ext uri="{28A0092B-C50C-407E-A947-70E740481C1C}">
                <a14:useLocalDpi xmlns:a14="http://schemas.microsoft.com/office/drawing/2010/main" val="0"/>
              </a:ext>
            </a:extLst>
          </a:blip>
          <a:srcRect t="6175" b="-92"/>
          <a:stretch>
            <a:fillRect/>
          </a:stretch>
        </p:blipFill>
        <p:spPr>
          <a:xfrm>
            <a:off x="1387619" y="4159634"/>
            <a:ext cx="4227369" cy="2708645"/>
          </a:xfrm>
          <a:prstGeom prst="rect">
            <a:avLst/>
          </a:prstGeom>
        </p:spPr>
      </p:pic>
    </p:spTree>
    <p:extLst>
      <p:ext uri="{BB962C8B-B14F-4D97-AF65-F5344CB8AC3E}">
        <p14:creationId xmlns:p14="http://schemas.microsoft.com/office/powerpoint/2010/main" val="1575931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4B4D9BB0-24A8-E271-FEA9-B62F59A10B75}"/>
              </a:ext>
            </a:extLst>
          </p:cNvPr>
          <p:cNvSpPr>
            <a:spLocks noGrp="1"/>
          </p:cNvSpPr>
          <p:nvPr>
            <p:ph type="sldNum" sz="quarter" idx="12"/>
          </p:nvPr>
        </p:nvSpPr>
        <p:spPr/>
        <p:txBody>
          <a:bodyPr/>
          <a:lstStyle/>
          <a:p>
            <a:fld id="{9FE1017C-5A17-4C4A-80B0-74CD1F081CC5}" type="slidenum">
              <a:rPr lang="nb-NO" smtClean="0"/>
              <a:t>16</a:t>
            </a:fld>
            <a:endParaRPr lang="nb-NO"/>
          </a:p>
        </p:txBody>
      </p:sp>
      <p:sp>
        <p:nvSpPr>
          <p:cNvPr id="3" name="TekstSylinder 2">
            <a:extLst>
              <a:ext uri="{FF2B5EF4-FFF2-40B4-BE49-F238E27FC236}">
                <a16:creationId xmlns:a16="http://schemas.microsoft.com/office/drawing/2014/main" id="{08036F67-DDB9-A374-F158-19C8FCD5A3BE}"/>
              </a:ext>
            </a:extLst>
          </p:cNvPr>
          <p:cNvSpPr txBox="1"/>
          <p:nvPr/>
        </p:nvSpPr>
        <p:spPr>
          <a:xfrm>
            <a:off x="2605772" y="-361935"/>
            <a:ext cx="4165601" cy="10156627"/>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pPr lvl="1"/>
            <a:endParaRPr lang="nb-NO" sz="1400">
              <a:solidFill>
                <a:srgbClr val="9BBB59">
                  <a:lumMod val="75000"/>
                </a:srgbClr>
              </a:solidFill>
              <a:latin typeface="Arial"/>
              <a:cs typeface="Arial"/>
            </a:endParaRPr>
          </a:p>
          <a:p>
            <a:pPr lvl="1"/>
            <a:br>
              <a:rPr lang="nb-NO" sz="1400">
                <a:latin typeface="Arial"/>
                <a:cs typeface="Arial"/>
              </a:rPr>
            </a:br>
            <a:endParaRPr lang="nb-NO" sz="1400">
              <a:solidFill>
                <a:srgbClr val="9BBB59">
                  <a:lumMod val="75000"/>
                </a:srgbClr>
              </a:solidFill>
              <a:latin typeface="Arial"/>
              <a:cs typeface="Arial"/>
            </a:endParaRPr>
          </a:p>
          <a:p>
            <a:pPr lvl="1"/>
            <a:r>
              <a:rPr lang="nb-NO" sz="2000" b="1">
                <a:solidFill>
                  <a:srgbClr val="9BBB59">
                    <a:lumMod val="75000"/>
                  </a:srgbClr>
                </a:solidFill>
                <a:latin typeface="Bradley Hand ITC" panose="03070402050302030203" pitchFamily="66" charset="0"/>
                <a:cs typeface="Arial"/>
              </a:rPr>
              <a:t>Overganger innad i barnehagen:</a:t>
            </a:r>
            <a:endParaRPr lang="nb-NO" sz="2000" b="1">
              <a:solidFill>
                <a:srgbClr val="9BBB59">
                  <a:lumMod val="75000"/>
                </a:srgbClr>
              </a:solidFill>
              <a:latin typeface="Bradley Hand ITC" panose="03070402050302030203" pitchFamily="66" charset="0"/>
              <a:ea typeface="Calibri"/>
              <a:cs typeface="Arial" panose="020B0604020202020204" pitchFamily="34" charset="0"/>
            </a:endParaRPr>
          </a:p>
          <a:p>
            <a:pPr lvl="1"/>
            <a:r>
              <a:rPr lang="nb-NO" sz="1200">
                <a:latin typeface="Arial"/>
                <a:cs typeface="Arial"/>
              </a:rPr>
              <a:t>Mål: Å sikre en god og trygg overgang til ny avdeling</a:t>
            </a:r>
          </a:p>
          <a:p>
            <a:pPr lvl="1"/>
            <a:r>
              <a:rPr lang="nb-NO" sz="1200">
                <a:solidFill>
                  <a:schemeClr val="tx1"/>
                </a:solidFill>
                <a:latin typeface="Arial"/>
                <a:cs typeface="Arial"/>
              </a:rPr>
              <a:t>Vi forbereder overgangen til ny avdeling allerede på nyåret, da 2-åringene er faste dager på </a:t>
            </a:r>
            <a:r>
              <a:rPr lang="nb-NO" sz="1200" err="1">
                <a:solidFill>
                  <a:schemeClr val="tx1"/>
                </a:solidFill>
                <a:latin typeface="Arial"/>
                <a:cs typeface="Arial"/>
              </a:rPr>
              <a:t>storbarnsavdelingen</a:t>
            </a:r>
            <a:r>
              <a:rPr lang="nb-NO" sz="1200">
                <a:solidFill>
                  <a:schemeClr val="tx1"/>
                </a:solidFill>
                <a:latin typeface="Arial"/>
                <a:cs typeface="Arial"/>
              </a:rPr>
              <a:t>. Barna bytter avdeling i mai/juni måned, slik at de blir godt kjent med nytt fysisk miljø og nye rutiner før sommeren. Dette bidrar til å trygge oppstarten til høsten. En ansatt/ trygghetsperson blir med barna over på </a:t>
            </a:r>
            <a:r>
              <a:rPr lang="nb-NO" sz="1200" err="1">
                <a:solidFill>
                  <a:schemeClr val="tx1"/>
                </a:solidFill>
                <a:latin typeface="Arial"/>
                <a:cs typeface="Arial"/>
              </a:rPr>
              <a:t>storbarnsavdelingen</a:t>
            </a:r>
            <a:r>
              <a:rPr lang="nb-NO" sz="1200">
                <a:solidFill>
                  <a:schemeClr val="tx1"/>
                </a:solidFill>
                <a:latin typeface="Arial"/>
                <a:cs typeface="Arial"/>
              </a:rPr>
              <a:t>, og vil følge barnegruppa gjennom barnehagetiden. Vi</a:t>
            </a:r>
            <a:r>
              <a:rPr lang="nb-NO" sz="1200">
                <a:latin typeface="Arial"/>
                <a:cs typeface="Arial"/>
              </a:rPr>
              <a:t> vil ha et foreldremøte på våren med god informasjon om overgangen. </a:t>
            </a:r>
            <a:endParaRPr lang="nb-NO" sz="1200">
              <a:solidFill>
                <a:srgbClr val="000000"/>
              </a:solidFill>
              <a:latin typeface="Arial"/>
              <a:cs typeface="Arial"/>
            </a:endParaRPr>
          </a:p>
          <a:p>
            <a:pPr lvl="1"/>
            <a:endParaRPr lang="nb-NO" sz="1200">
              <a:solidFill>
                <a:srgbClr val="000000"/>
              </a:solidFill>
              <a:latin typeface="Arial"/>
              <a:cs typeface="Arial"/>
            </a:endParaRPr>
          </a:p>
          <a:p>
            <a:pPr lvl="1"/>
            <a:r>
              <a:rPr lang="nb-NO" sz="2000" b="1">
                <a:solidFill>
                  <a:srgbClr val="9BBB59">
                    <a:lumMod val="75000"/>
                  </a:srgbClr>
                </a:solidFill>
                <a:latin typeface="Bradley Hand ITC" panose="03070402050302030203" pitchFamily="66" charset="0"/>
                <a:cs typeface="Arial"/>
              </a:rPr>
              <a:t>Overgang fra barnehage til skole: </a:t>
            </a:r>
          </a:p>
          <a:p>
            <a:pPr lvl="1"/>
            <a:r>
              <a:rPr lang="nb-NO" sz="1200">
                <a:latin typeface="Arial"/>
                <a:cs typeface="Arial"/>
              </a:rPr>
              <a:t>Arbeidet med å forberede barna til skolestart begynner ved barnehagestart! Vektlegging av basiskompetanse og danning gjennom hele barnehageløpet vil forberede barna til skolestart og framtidig liv.</a:t>
            </a:r>
          </a:p>
          <a:p>
            <a:pPr lvl="1"/>
            <a:endParaRPr lang="nb-NO" sz="1200">
              <a:latin typeface="Arial"/>
              <a:cs typeface="Arial"/>
            </a:endParaRPr>
          </a:p>
          <a:p>
            <a:pPr lvl="1"/>
            <a:r>
              <a:rPr lang="nb-NO" sz="1200">
                <a:latin typeface="Arial"/>
                <a:cs typeface="Arial"/>
              </a:rPr>
              <a:t>Vi ønsker at barna går ut fra barnehagen med god mestringsfølelse og tro på seg selv. Vi har fokus på sosiale ferdigheter, fellesskap, gode samarbeidsevner, selvstendighet, og det å stå opp for seg selv og andre. </a:t>
            </a:r>
            <a:endParaRPr lang="nb-NO">
              <a:solidFill>
                <a:srgbClr val="000000"/>
              </a:solidFill>
              <a:ea typeface="Calibri"/>
              <a:cs typeface="Calibri"/>
            </a:endParaRPr>
          </a:p>
          <a:p>
            <a:pPr lvl="1"/>
            <a:endParaRPr lang="nb-NO" sz="1200">
              <a:solidFill>
                <a:srgbClr val="000000"/>
              </a:solidFill>
              <a:latin typeface="Arial"/>
              <a:cs typeface="Arial"/>
            </a:endParaRPr>
          </a:p>
          <a:p>
            <a:pPr lvl="1"/>
            <a:r>
              <a:rPr lang="nb-NO" sz="1200">
                <a:solidFill>
                  <a:srgbClr val="000000"/>
                </a:solidFill>
                <a:latin typeface="Arial"/>
                <a:cs typeface="Arial"/>
              </a:rPr>
              <a:t>5-åringene hos oss bruker naturen mye, drar ofte ut på tur, har samarbeidsoppgaver, små og store prosjekt gjennom hele året. Barna deltar på språksprett -et metodeverk med fokus på språklig bevisstgjøring, samspill og kommunikasjon. </a:t>
            </a:r>
            <a:endParaRPr lang="nb-NO">
              <a:ea typeface="Calibri"/>
              <a:cs typeface="Calibri"/>
            </a:endParaRPr>
          </a:p>
          <a:p>
            <a:pPr lvl="1"/>
            <a:r>
              <a:rPr lang="nb-NO" sz="1200">
                <a:solidFill>
                  <a:srgbClr val="000000"/>
                </a:solidFill>
                <a:latin typeface="Arial"/>
                <a:cs typeface="Arial"/>
              </a:rPr>
              <a:t>Året avsluttes med tur og overnatting.</a:t>
            </a:r>
            <a:endParaRPr lang="nb-NO" sz="1200" b="0" i="0">
              <a:solidFill>
                <a:srgbClr val="000000"/>
              </a:solidFill>
              <a:effectLst/>
              <a:latin typeface="Arial" panose="020B0604020202020204" pitchFamily="34" charset="0"/>
              <a:cs typeface="Arial" panose="020B0604020202020204" pitchFamily="34" charset="0"/>
            </a:endParaRPr>
          </a:p>
          <a:p>
            <a:pPr lvl="1"/>
            <a:endParaRPr lang="nb-NO" sz="1200">
              <a:solidFill>
                <a:srgbClr val="000000"/>
              </a:solidFill>
              <a:latin typeface="Arial"/>
              <a:cs typeface="Arial"/>
            </a:endParaRPr>
          </a:p>
          <a:p>
            <a:pPr lvl="1"/>
            <a:r>
              <a:rPr lang="nb-NO" sz="1200">
                <a:solidFill>
                  <a:srgbClr val="000000"/>
                </a:solidFill>
                <a:latin typeface="Arial"/>
                <a:cs typeface="Arial"/>
              </a:rPr>
              <a:t>Gjennom felles </a:t>
            </a:r>
            <a:r>
              <a:rPr lang="nb-NO" sz="1200" err="1">
                <a:solidFill>
                  <a:srgbClr val="000000"/>
                </a:solidFill>
                <a:latin typeface="Arial"/>
                <a:cs typeface="Arial"/>
              </a:rPr>
              <a:t>turdager</a:t>
            </a:r>
            <a:r>
              <a:rPr lang="nb-NO" sz="1200">
                <a:solidFill>
                  <a:srgbClr val="000000"/>
                </a:solidFill>
                <a:latin typeface="Arial"/>
                <a:cs typeface="Arial"/>
              </a:rPr>
              <a:t> </a:t>
            </a:r>
            <a:r>
              <a:rPr lang="nb-NO" sz="1200" b="0" i="0">
                <a:solidFill>
                  <a:srgbClr val="000000"/>
                </a:solidFill>
                <a:effectLst/>
                <a:latin typeface="Arial"/>
                <a:cs typeface="Arial"/>
              </a:rPr>
              <a:t>med de eldste barna i </a:t>
            </a:r>
            <a:r>
              <a:rPr lang="nb-NO" sz="1200">
                <a:solidFill>
                  <a:srgbClr val="000000"/>
                </a:solidFill>
                <a:latin typeface="Arial"/>
                <a:cs typeface="Arial"/>
              </a:rPr>
              <a:t>nettverksbarnehagene</a:t>
            </a:r>
            <a:r>
              <a:rPr lang="nb-NO" sz="1200">
                <a:solidFill>
                  <a:schemeClr val="tx1"/>
                </a:solidFill>
                <a:latin typeface="Arial"/>
                <a:cs typeface="Arial"/>
              </a:rPr>
              <a:t>,</a:t>
            </a:r>
            <a:r>
              <a:rPr lang="nb-NO" sz="1200" b="0" i="0">
                <a:solidFill>
                  <a:srgbClr val="000000"/>
                </a:solidFill>
                <a:effectLst/>
                <a:latin typeface="Arial"/>
                <a:cs typeface="Arial"/>
              </a:rPr>
              <a:t> vil</a:t>
            </a:r>
            <a:r>
              <a:rPr lang="nb-NO" sz="1200">
                <a:solidFill>
                  <a:srgbClr val="000000"/>
                </a:solidFill>
                <a:latin typeface="Arial"/>
                <a:cs typeface="Arial"/>
              </a:rPr>
              <a:t> barna forholde</a:t>
            </a:r>
            <a:r>
              <a:rPr lang="nb-NO" sz="1200" b="0" i="0">
                <a:solidFill>
                  <a:srgbClr val="000000"/>
                </a:solidFill>
                <a:effectLst/>
                <a:latin typeface="Arial"/>
                <a:cs typeface="Arial"/>
              </a:rPr>
              <a:t> seg til ukjente barn og </a:t>
            </a:r>
            <a:r>
              <a:rPr lang="nb-NO" sz="1200">
                <a:solidFill>
                  <a:srgbClr val="000000"/>
                </a:solidFill>
                <a:latin typeface="Arial"/>
                <a:cs typeface="Arial"/>
              </a:rPr>
              <a:t>voksne. De vil</a:t>
            </a:r>
            <a:r>
              <a:rPr lang="nb-NO" sz="1200" b="0" i="0">
                <a:solidFill>
                  <a:srgbClr val="000000"/>
                </a:solidFill>
                <a:effectLst/>
                <a:latin typeface="Arial"/>
                <a:cs typeface="Arial"/>
              </a:rPr>
              <a:t> </a:t>
            </a:r>
            <a:r>
              <a:rPr lang="nb-NO" sz="1200">
                <a:solidFill>
                  <a:srgbClr val="000000"/>
                </a:solidFill>
                <a:latin typeface="Arial"/>
                <a:cs typeface="Arial"/>
              </a:rPr>
              <a:t>utvikle trygghet i</a:t>
            </a:r>
            <a:r>
              <a:rPr lang="nb-NO" sz="1200" b="0" i="0">
                <a:solidFill>
                  <a:srgbClr val="000000"/>
                </a:solidFill>
                <a:effectLst/>
                <a:latin typeface="Arial"/>
                <a:cs typeface="Arial"/>
              </a:rPr>
              <a:t> en større </a:t>
            </a:r>
            <a:r>
              <a:rPr lang="nb-NO" sz="1200">
                <a:solidFill>
                  <a:srgbClr val="000000"/>
                </a:solidFill>
                <a:latin typeface="Arial"/>
                <a:cs typeface="Arial"/>
              </a:rPr>
              <a:t>gruppe, og oppleve å få flere</a:t>
            </a:r>
            <a:r>
              <a:rPr lang="nb-NO" sz="1200" b="0" i="0">
                <a:solidFill>
                  <a:srgbClr val="000000"/>
                </a:solidFill>
                <a:effectLst/>
                <a:latin typeface="Arial"/>
                <a:cs typeface="Arial"/>
              </a:rPr>
              <a:t> kjente ansikt til skolestart</a:t>
            </a:r>
            <a:r>
              <a:rPr lang="nb-NO" sz="1200">
                <a:solidFill>
                  <a:srgbClr val="000000"/>
                </a:solidFill>
                <a:latin typeface="Arial"/>
                <a:cs typeface="Arial"/>
              </a:rPr>
              <a:t>. </a:t>
            </a:r>
          </a:p>
          <a:p>
            <a:pPr lvl="1"/>
            <a:endParaRPr lang="nb-NO" sz="1200">
              <a:solidFill>
                <a:srgbClr val="000000"/>
              </a:solidFill>
              <a:latin typeface="Arial"/>
              <a:cs typeface="Arial"/>
            </a:endParaRPr>
          </a:p>
          <a:p>
            <a:pPr lvl="1"/>
            <a:r>
              <a:rPr lang="nb-NO" sz="1200">
                <a:solidFill>
                  <a:srgbClr val="000000"/>
                </a:solidFill>
                <a:latin typeface="Arial"/>
                <a:cs typeface="Arial"/>
              </a:rPr>
              <a:t>Vi besøker nærskolene og SFO når det nærmer seg skolestart.</a:t>
            </a:r>
          </a:p>
          <a:p>
            <a:pPr lvl="1"/>
            <a:endParaRPr lang="nb-NO" sz="1200">
              <a:solidFill>
                <a:srgbClr val="000000"/>
              </a:solidFill>
              <a:latin typeface="Arial" panose="020B0604020202020204" pitchFamily="34" charset="0"/>
              <a:cs typeface="Arial" panose="020B0604020202020204" pitchFamily="34" charset="0"/>
            </a:endParaRPr>
          </a:p>
          <a:p>
            <a:pPr lvl="1"/>
            <a:endParaRPr lang="nb-NO" sz="1200">
              <a:solidFill>
                <a:srgbClr val="000000"/>
              </a:solidFill>
              <a:latin typeface="Arial" panose="020B0604020202020204" pitchFamily="34" charset="0"/>
              <a:cs typeface="Arial" panose="020B0604020202020204" pitchFamily="34" charset="0"/>
            </a:endParaRPr>
          </a:p>
          <a:p>
            <a:pPr lvl="1"/>
            <a:endParaRPr lang="nb-NO" sz="1200">
              <a:solidFill>
                <a:srgbClr val="000000"/>
              </a:solidFill>
              <a:latin typeface="Arial" panose="020B0604020202020204" pitchFamily="34" charset="0"/>
              <a:cs typeface="Arial" panose="020B0604020202020204" pitchFamily="34" charset="0"/>
            </a:endParaRPr>
          </a:p>
          <a:p>
            <a:pPr lvl="1"/>
            <a:endParaRPr lang="nb-NO" sz="1200">
              <a:solidFill>
                <a:srgbClr val="000000"/>
              </a:solidFill>
              <a:latin typeface="Arial" panose="020B0604020202020204" pitchFamily="34" charset="0"/>
              <a:cs typeface="Arial" panose="020B0604020202020204" pitchFamily="34" charset="0"/>
            </a:endParaRPr>
          </a:p>
          <a:p>
            <a:pPr lvl="1"/>
            <a:endParaRPr lang="nb-NO" sz="1200">
              <a:solidFill>
                <a:srgbClr val="000000"/>
              </a:solidFill>
              <a:latin typeface="Arial" panose="020B0604020202020204" pitchFamily="34" charset="0"/>
              <a:cs typeface="Arial" panose="020B0604020202020204" pitchFamily="34" charset="0"/>
            </a:endParaRPr>
          </a:p>
          <a:p>
            <a:pPr lvl="1"/>
            <a:endParaRPr lang="nb-NO" sz="1200">
              <a:solidFill>
                <a:srgbClr val="000000"/>
              </a:solidFill>
              <a:latin typeface="Arial"/>
              <a:cs typeface="Arial"/>
            </a:endParaRPr>
          </a:p>
        </p:txBody>
      </p:sp>
      <p:sp>
        <p:nvSpPr>
          <p:cNvPr id="4" name="Rektangel 3">
            <a:extLst>
              <a:ext uri="{FF2B5EF4-FFF2-40B4-BE49-F238E27FC236}">
                <a16:creationId xmlns:a16="http://schemas.microsoft.com/office/drawing/2014/main" id="{309B297A-0BD8-F3AB-C342-42C320220514}"/>
              </a:ext>
            </a:extLst>
          </p:cNvPr>
          <p:cNvSpPr/>
          <p:nvPr/>
        </p:nvSpPr>
        <p:spPr>
          <a:xfrm>
            <a:off x="203199" y="285750"/>
            <a:ext cx="2844800" cy="8572500"/>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endParaRPr lang="nb-NO"/>
          </a:p>
        </p:txBody>
      </p:sp>
      <p:pic>
        <p:nvPicPr>
          <p:cNvPr id="5" name="Bilde 4">
            <a:extLst>
              <a:ext uri="{FF2B5EF4-FFF2-40B4-BE49-F238E27FC236}">
                <a16:creationId xmlns:a16="http://schemas.microsoft.com/office/drawing/2014/main" id="{F979ABC5-7CCA-7883-31E1-2F8FD85C257F}"/>
              </a:ext>
            </a:extLst>
          </p:cNvPr>
          <p:cNvPicPr>
            <a:picLocks noChangeAspect="1"/>
          </p:cNvPicPr>
          <p:nvPr/>
        </p:nvPicPr>
        <p:blipFill>
          <a:blip r:embed="rId2">
            <a:extLst>
              <a:ext uri="{28A0092B-C50C-407E-A947-70E740481C1C}">
                <a14:useLocalDpi xmlns:a14="http://schemas.microsoft.com/office/drawing/2010/main" val="0"/>
              </a:ext>
            </a:extLst>
          </a:blip>
          <a:srcRect t="11058" b="11058"/>
          <a:stretch/>
        </p:blipFill>
        <p:spPr>
          <a:xfrm>
            <a:off x="362889" y="461148"/>
            <a:ext cx="2525419" cy="2622550"/>
          </a:xfrm>
          <a:prstGeom prst="rect">
            <a:avLst/>
          </a:prstGeom>
        </p:spPr>
      </p:pic>
      <p:pic>
        <p:nvPicPr>
          <p:cNvPr id="9" name="Bilde 8">
            <a:extLst>
              <a:ext uri="{FF2B5EF4-FFF2-40B4-BE49-F238E27FC236}">
                <a16:creationId xmlns:a16="http://schemas.microsoft.com/office/drawing/2014/main" id="{0A79B2EA-3997-9891-BC92-4C1745DD875D}"/>
              </a:ext>
            </a:extLst>
          </p:cNvPr>
          <p:cNvPicPr>
            <a:picLocks noChangeAspect="1"/>
          </p:cNvPicPr>
          <p:nvPr/>
        </p:nvPicPr>
        <p:blipFill>
          <a:blip r:embed="rId3">
            <a:extLst>
              <a:ext uri="{28A0092B-C50C-407E-A947-70E740481C1C}">
                <a14:useLocalDpi xmlns:a14="http://schemas.microsoft.com/office/drawing/2010/main" val="0"/>
              </a:ext>
            </a:extLst>
          </a:blip>
          <a:srcRect t="11058" b="11058"/>
          <a:stretch/>
        </p:blipFill>
        <p:spPr>
          <a:xfrm>
            <a:off x="362889" y="3259096"/>
            <a:ext cx="2525419" cy="2622550"/>
          </a:xfrm>
          <a:prstGeom prst="rect">
            <a:avLst/>
          </a:prstGeom>
        </p:spPr>
      </p:pic>
      <p:pic>
        <p:nvPicPr>
          <p:cNvPr id="11" name="Bilde 10">
            <a:extLst>
              <a:ext uri="{FF2B5EF4-FFF2-40B4-BE49-F238E27FC236}">
                <a16:creationId xmlns:a16="http://schemas.microsoft.com/office/drawing/2014/main" id="{ADEFBCF8-43D9-0C77-9934-0393CF5EE9F1}"/>
              </a:ext>
            </a:extLst>
          </p:cNvPr>
          <p:cNvPicPr>
            <a:picLocks noChangeAspect="1"/>
          </p:cNvPicPr>
          <p:nvPr/>
        </p:nvPicPr>
        <p:blipFill>
          <a:blip r:embed="rId4">
            <a:extLst>
              <a:ext uri="{28A0092B-C50C-407E-A947-70E740481C1C}">
                <a14:useLocalDpi xmlns:a14="http://schemas.microsoft.com/office/drawing/2010/main" val="0"/>
              </a:ext>
            </a:extLst>
          </a:blip>
          <a:srcRect t="11058" b="11058"/>
          <a:stretch/>
        </p:blipFill>
        <p:spPr>
          <a:xfrm>
            <a:off x="362889" y="6057044"/>
            <a:ext cx="2525419" cy="2622550"/>
          </a:xfrm>
          <a:prstGeom prst="rect">
            <a:avLst/>
          </a:prstGeom>
        </p:spPr>
      </p:pic>
    </p:spTree>
    <p:extLst>
      <p:ext uri="{BB962C8B-B14F-4D97-AF65-F5344CB8AC3E}">
        <p14:creationId xmlns:p14="http://schemas.microsoft.com/office/powerpoint/2010/main" val="3758461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9011F20-B9C1-BAA1-8B9C-DAC077C3E64F}"/>
              </a:ext>
            </a:extLst>
          </p:cNvPr>
          <p:cNvSpPr/>
          <p:nvPr/>
        </p:nvSpPr>
        <p:spPr>
          <a:xfrm>
            <a:off x="-486" y="6499016"/>
            <a:ext cx="6858000" cy="1976120"/>
          </a:xfrm>
          <a:prstGeom prst="rect">
            <a:avLst/>
          </a:prstGeom>
          <a:solidFill>
            <a:srgbClr val="C7D9A6"/>
          </a:solidFill>
          <a:ln>
            <a:solidFill>
              <a:srgbClr val="C7D9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Plassholder for lysbildenummer 1">
            <a:extLst>
              <a:ext uri="{FF2B5EF4-FFF2-40B4-BE49-F238E27FC236}">
                <a16:creationId xmlns:a16="http://schemas.microsoft.com/office/drawing/2014/main" id="{258EC76D-F2D6-121F-DC1A-90A25A56DEE7}"/>
              </a:ext>
            </a:extLst>
          </p:cNvPr>
          <p:cNvSpPr>
            <a:spLocks noGrp="1"/>
          </p:cNvSpPr>
          <p:nvPr>
            <p:ph type="sldNum" sz="quarter" idx="12"/>
          </p:nvPr>
        </p:nvSpPr>
        <p:spPr/>
        <p:txBody>
          <a:bodyPr/>
          <a:lstStyle/>
          <a:p>
            <a:fld id="{9FE1017C-5A17-4C4A-80B0-74CD1F081CC5}" type="slidenum">
              <a:rPr lang="nb-NO" smtClean="0"/>
              <a:t>17</a:t>
            </a:fld>
            <a:endParaRPr lang="nb-NO"/>
          </a:p>
        </p:txBody>
      </p:sp>
      <p:pic>
        <p:nvPicPr>
          <p:cNvPr id="3" name="Picture Placeholder 18">
            <a:extLst>
              <a:ext uri="{FF2B5EF4-FFF2-40B4-BE49-F238E27FC236}">
                <a16:creationId xmlns:a16="http://schemas.microsoft.com/office/drawing/2014/main" id="{B26A91F9-BE74-3F4A-B67F-9D8D38D2EAE9}"/>
              </a:ext>
            </a:extLst>
          </p:cNvPr>
          <p:cNvPicPr>
            <a:picLocks noGrp="1" noChangeAspect="1"/>
          </p:cNvPicPr>
          <p:nvPr/>
        </p:nvPicPr>
        <p:blipFill>
          <a:blip r:embed="rId2">
            <a:extLst>
              <a:ext uri="{28A0092B-C50C-407E-A947-70E740481C1C}">
                <a14:useLocalDpi xmlns:a14="http://schemas.microsoft.com/office/drawing/2010/main" val="0"/>
              </a:ext>
            </a:extLst>
          </a:blip>
          <a:srcRect l="8327" r="8327"/>
          <a:stretch/>
        </p:blipFill>
        <p:spPr>
          <a:xfrm>
            <a:off x="5141627" y="6768613"/>
            <a:ext cx="1596837" cy="1436923"/>
          </a:xfrm>
          <a:prstGeom prst="rect">
            <a:avLst/>
          </a:prstGeom>
        </p:spPr>
      </p:pic>
      <p:sp>
        <p:nvSpPr>
          <p:cNvPr id="4" name="TekstSylinder 3">
            <a:extLst>
              <a:ext uri="{FF2B5EF4-FFF2-40B4-BE49-F238E27FC236}">
                <a16:creationId xmlns:a16="http://schemas.microsoft.com/office/drawing/2014/main" id="{6CF7C751-86A1-AB5F-3AA4-8BA8B93C5AA2}"/>
              </a:ext>
            </a:extLst>
          </p:cNvPr>
          <p:cNvSpPr txBox="1"/>
          <p:nvPr/>
        </p:nvSpPr>
        <p:spPr>
          <a:xfrm>
            <a:off x="112214" y="0"/>
            <a:ext cx="6626250" cy="677108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endParaRPr lang="nb-NO" sz="2000">
              <a:solidFill>
                <a:srgbClr val="9BBB59">
                  <a:lumMod val="75000"/>
                </a:srgbClr>
              </a:solidFill>
              <a:latin typeface="Arial"/>
              <a:ea typeface="Calibri"/>
              <a:cs typeface="Arial"/>
            </a:endParaRPr>
          </a:p>
          <a:p>
            <a:endParaRPr lang="nb-NO" sz="1200">
              <a:latin typeface="Arial"/>
              <a:ea typeface="Calibri"/>
              <a:cs typeface="Arial"/>
            </a:endParaRPr>
          </a:p>
          <a:p>
            <a:endParaRPr lang="nb-NO" sz="1200">
              <a:latin typeface="Arial"/>
              <a:ea typeface="Calibri"/>
              <a:cs typeface="Arial"/>
            </a:endParaRPr>
          </a:p>
          <a:p>
            <a:pPr algn="ctr"/>
            <a:r>
              <a:rPr lang="nb-NO" sz="1050" i="1">
                <a:latin typeface="Arial"/>
                <a:ea typeface="Calibri"/>
                <a:cs typeface="Arial"/>
              </a:rPr>
              <a:t>«Barnehagen er en pedagogisk virksomhet som både skal planlegges og vurderes. Målet med barnehagen som pedagogisk virksomhet, er å gi barna et tilrettelagt tilbud i tråd med barnehageloven og rammeplan. For å oppnå dette skal barnehagen være en lærende organisasjon, der barn og foresatte har rett til medvirkning i disse prosessene </a:t>
            </a:r>
            <a:r>
              <a:rPr lang="nb-NO" sz="1050">
                <a:latin typeface="Arial"/>
                <a:ea typeface="Calibri"/>
                <a:cs typeface="Arial"/>
              </a:rPr>
              <a:t>(RP, s.17).»</a:t>
            </a:r>
            <a:endParaRPr lang="nb-NO" sz="1200">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2000" b="1">
                <a:solidFill>
                  <a:srgbClr val="77933C"/>
                </a:solidFill>
                <a:latin typeface="Bradley Hand ITC" panose="03070402050302030203" pitchFamily="66" charset="0"/>
                <a:cs typeface="Arial"/>
              </a:rPr>
              <a:t>Planlegging</a:t>
            </a:r>
            <a:endParaRPr kumimoji="0" lang="nb-NO" sz="2000" b="1" i="0" u="none" strike="noStrike" kern="1200" cap="none" spc="0" normalizeH="0" baseline="0" noProof="0">
              <a:ln>
                <a:noFill/>
              </a:ln>
              <a:solidFill>
                <a:prstClr val="black"/>
              </a:solidFill>
              <a:effectLst/>
              <a:uLnTx/>
              <a:uFillTx/>
              <a:latin typeface="Bradley Hand ITC" panose="03070402050302030203" pitchFamily="66" charset="0"/>
            </a:endParaRPr>
          </a:p>
          <a:p>
            <a:r>
              <a:rPr lang="nb-NO" sz="1200">
                <a:latin typeface="Arial"/>
                <a:ea typeface="Calibri"/>
                <a:cs typeface="Calibri"/>
              </a:rPr>
              <a:t>Planlegging i barnehagene vil hjelpe personalet med å tenke langsiktig og systematisk, og bidra til å gi kontinuitet og progresjon for enkeltbarn og barnegruppen. </a:t>
            </a:r>
          </a:p>
          <a:p>
            <a:r>
              <a:rPr lang="nb-NO" sz="1200">
                <a:latin typeface="Arial"/>
                <a:ea typeface="Calibri"/>
                <a:cs typeface="Calibri"/>
              </a:rPr>
              <a:t>Planleggingen baseres på kunnskap om barns trivsel og allsidige utvikling, dokumentasjon, observasjon, refleksjon, samtaler med barn og foreldre og systematisk vurdering.</a:t>
            </a:r>
          </a:p>
          <a:p>
            <a:endParaRPr lang="nb-NO" sz="1200">
              <a:latin typeface="Arial"/>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2000" b="1">
                <a:solidFill>
                  <a:srgbClr val="77933C"/>
                </a:solidFill>
                <a:latin typeface="Bradley Hand ITC" panose="03070402050302030203" pitchFamily="66" charset="0"/>
                <a:cs typeface="Arial"/>
              </a:rPr>
              <a:t>Dokumentasjon</a:t>
            </a:r>
            <a:endParaRPr kumimoji="0" lang="nb-NO" sz="2000" b="1" i="0" u="none" strike="noStrike" kern="1200" cap="none" spc="0" normalizeH="0" baseline="0" noProof="0">
              <a:ln>
                <a:noFill/>
              </a:ln>
              <a:solidFill>
                <a:prstClr val="black"/>
              </a:solidFill>
              <a:effectLst/>
              <a:uLnTx/>
              <a:uFillTx/>
              <a:latin typeface="Bradley Hand ITC" panose="03070402050302030203" pitchFamily="66"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a:solidFill>
                  <a:prstClr val="black"/>
                </a:solidFill>
                <a:latin typeface="Arial"/>
                <a:ea typeface="Calibri"/>
                <a:cs typeface="Arial"/>
              </a:rPr>
              <a:t>For at alle barn skal</a:t>
            </a:r>
            <a:r>
              <a:rPr kumimoji="0" lang="nb-NO" sz="1200" b="0" i="0" u="none" strike="noStrike" kern="1200" cap="none" spc="0" normalizeH="0" baseline="0" noProof="0">
                <a:ln>
                  <a:noFill/>
                </a:ln>
                <a:solidFill>
                  <a:prstClr val="black"/>
                </a:solidFill>
                <a:effectLst/>
                <a:uLnTx/>
                <a:uFillTx/>
                <a:latin typeface="Arial"/>
                <a:ea typeface="Calibri"/>
                <a:cs typeface="Arial"/>
              </a:rPr>
              <a:t> oppleve progresjon i sin hverdag, må det legges til rette for det gjennom valg av pedagogisk innhold, arbeidsmåter, materialer og utforming av fysisk miljø. I arbeidet sammen med barna, oppdager vi stadig at det finnes flere sannheter, det handler om øyne som ser, holdninger og hvor man er i situasjonen osv. Vi ønsker en delingskultur der vi reflekterer, for nettopp å oppdage flere vinklinger og muligheter til veien videre. Barnets stemme er av vesentlig betydning i dette arbeidet</a:t>
            </a:r>
            <a:endParaRPr kumimoji="0" lang="nb-NO" sz="1200" b="0" i="0" u="none" strike="noStrike" kern="1200" cap="none" spc="0" normalizeH="0" baseline="0" noProof="0">
              <a:ln>
                <a:noFill/>
              </a:ln>
              <a:solidFill>
                <a:srgbClr val="9BBB59">
                  <a:lumMod val="75000"/>
                </a:srgbClr>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a:latin typeface="Arial"/>
                <a:ea typeface="Calibri"/>
                <a:cs typeface="Arial"/>
              </a:rPr>
              <a:t>Når vi jobber med dokumentasjonsarbeid, har vi et grunnlag for refleksjon og vurdering. Sammen reflekterer vi over det pedagogiske innholdet, barns trivsel og utvikling, lek, organisering og voksenrollen. Hensikten med refleksjon er å belyse ulike perspektiver på samme sak. Åpne refleksjoner og diskusjoner der eksempelvis alle i personalet deltar, vil bidra til at personalet lærer av egen praksis og utvikler barnehagen som pedagogisk virksomhet.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a:latin typeface="Arial"/>
              <a:ea typeface="Calibri"/>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2000" b="1">
                <a:solidFill>
                  <a:srgbClr val="77933C"/>
                </a:solidFill>
                <a:latin typeface="Bradley Hand ITC" panose="03070402050302030203" pitchFamily="66" charset="0"/>
                <a:cs typeface="Arial"/>
              </a:rPr>
              <a:t>Vurdering</a:t>
            </a:r>
            <a:endParaRPr kumimoji="0" lang="nb-NO" sz="2000" b="1" i="0" u="none" strike="noStrike" kern="1200" cap="none" spc="0" normalizeH="0" baseline="0" noProof="0">
              <a:ln>
                <a:noFill/>
              </a:ln>
              <a:solidFill>
                <a:prstClr val="black"/>
              </a:solidFill>
              <a:effectLst/>
              <a:uLnTx/>
              <a:uFillTx/>
              <a:latin typeface="Bradley Hand ITC" panose="03070402050302030203" pitchFamily="66"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a:latin typeface="Arial"/>
                <a:ea typeface="Calibri"/>
                <a:cs typeface="Calibri"/>
              </a:rPr>
              <a:t>Å vurdere er en kontinuerlig prosess. Vi har et kritisk blikk på egen praksis med mål om å heve kvaliteten. Det pedagogiske arbeidet beskrives, analyseres og fortolkes for å sikre at arbeidet er i henhold til intensjonene i lov og rammeplan.</a:t>
            </a:r>
          </a:p>
          <a:p>
            <a:r>
              <a:rPr lang="nb-NO" sz="1200">
                <a:latin typeface="Arial"/>
                <a:ea typeface="Calibri"/>
                <a:cs typeface="Calibri"/>
              </a:rPr>
              <a:t>I tillegg til refleksjonsarbeid i det daglige, bruker vi avdelingsmøter, personalmøter, planleggingsdager, foreldremøter/foreldresamtaler til felles refleksjon og vurdering.</a:t>
            </a:r>
          </a:p>
          <a:p>
            <a:endParaRPr lang="nb-NO" sz="1200">
              <a:latin typeface="Arial"/>
              <a:ea typeface="Calibri"/>
              <a:cs typeface="Calibri"/>
            </a:endParaRPr>
          </a:p>
        </p:txBody>
      </p:sp>
      <p:sp>
        <p:nvSpPr>
          <p:cNvPr id="5" name="Rectangle 2">
            <a:extLst>
              <a:ext uri="{FF2B5EF4-FFF2-40B4-BE49-F238E27FC236}">
                <a16:creationId xmlns:a16="http://schemas.microsoft.com/office/drawing/2014/main" id="{067EED36-CA66-78BD-502F-3037F51010C5}"/>
              </a:ext>
            </a:extLst>
          </p:cNvPr>
          <p:cNvSpPr/>
          <p:nvPr/>
        </p:nvSpPr>
        <p:spPr>
          <a:xfrm>
            <a:off x="-486" y="205958"/>
            <a:ext cx="6860134" cy="381666"/>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a:cs typeface="Arial"/>
              </a:rPr>
              <a:t>Planlegging, dokumentasjon og vurdering</a:t>
            </a:r>
            <a:endParaRPr lang="en-US" sz="2400" b="1">
              <a:latin typeface="Bradley Hand ITC"/>
            </a:endParaRPr>
          </a:p>
        </p:txBody>
      </p:sp>
      <p:pic>
        <p:nvPicPr>
          <p:cNvPr id="6" name="Picture Placeholder 18">
            <a:extLst>
              <a:ext uri="{FF2B5EF4-FFF2-40B4-BE49-F238E27FC236}">
                <a16:creationId xmlns:a16="http://schemas.microsoft.com/office/drawing/2014/main" id="{0524BACE-EA44-7BCE-D12D-BB29E92E2266}"/>
              </a:ext>
            </a:extLst>
          </p:cNvPr>
          <p:cNvPicPr>
            <a:picLocks noChangeAspect="1"/>
          </p:cNvPicPr>
          <p:nvPr/>
        </p:nvPicPr>
        <p:blipFill>
          <a:blip r:embed="rId3"/>
          <a:srcRect t="20085" b="7265"/>
          <a:stretch>
            <a:fillRect/>
          </a:stretch>
        </p:blipFill>
        <p:spPr>
          <a:xfrm>
            <a:off x="112214" y="6768614"/>
            <a:ext cx="1596837" cy="1436923"/>
          </a:xfrm>
          <a:prstGeom prst="rect">
            <a:avLst/>
          </a:prstGeom>
        </p:spPr>
      </p:pic>
      <p:pic>
        <p:nvPicPr>
          <p:cNvPr id="7" name="Picture Placeholder 18">
            <a:extLst>
              <a:ext uri="{FF2B5EF4-FFF2-40B4-BE49-F238E27FC236}">
                <a16:creationId xmlns:a16="http://schemas.microsoft.com/office/drawing/2014/main" id="{A766AF58-D1B7-91A5-48F7-58EC9AB42F97}"/>
              </a:ext>
            </a:extLst>
          </p:cNvPr>
          <p:cNvPicPr>
            <a:picLocks noChangeAspect="1"/>
          </p:cNvPicPr>
          <p:nvPr/>
        </p:nvPicPr>
        <p:blipFill>
          <a:blip r:embed="rId4">
            <a:extLst>
              <a:ext uri="{28A0092B-C50C-407E-A947-70E740481C1C}">
                <a14:useLocalDpi xmlns:a14="http://schemas.microsoft.com/office/drawing/2010/main" val="0"/>
              </a:ext>
            </a:extLst>
          </a:blip>
          <a:srcRect t="16255" b="16255"/>
          <a:stretch/>
        </p:blipFill>
        <p:spPr>
          <a:xfrm>
            <a:off x="1788685" y="6768613"/>
            <a:ext cx="1596837" cy="1436923"/>
          </a:xfrm>
          <a:prstGeom prst="rect">
            <a:avLst/>
          </a:prstGeom>
        </p:spPr>
      </p:pic>
      <p:pic>
        <p:nvPicPr>
          <p:cNvPr id="8" name="Picture Placeholder 18">
            <a:extLst>
              <a:ext uri="{FF2B5EF4-FFF2-40B4-BE49-F238E27FC236}">
                <a16:creationId xmlns:a16="http://schemas.microsoft.com/office/drawing/2014/main" id="{4CC5D49B-6C85-3DDC-8A4B-57355B7A4B0C}"/>
              </a:ext>
            </a:extLst>
          </p:cNvPr>
          <p:cNvPicPr>
            <a:picLocks noChangeAspect="1"/>
          </p:cNvPicPr>
          <p:nvPr/>
        </p:nvPicPr>
        <p:blipFill>
          <a:blip r:embed="rId5">
            <a:extLst>
              <a:ext uri="{28A0092B-C50C-407E-A947-70E740481C1C}">
                <a14:useLocalDpi xmlns:a14="http://schemas.microsoft.com/office/drawing/2010/main" val="0"/>
              </a:ext>
            </a:extLst>
          </a:blip>
          <a:srcRect l="7109" t="14242" r="-224" b="22914"/>
          <a:stretch>
            <a:fillRect/>
          </a:stretch>
        </p:blipFill>
        <p:spPr>
          <a:xfrm>
            <a:off x="3465156" y="6768613"/>
            <a:ext cx="1596837" cy="1436923"/>
          </a:xfrm>
          <a:prstGeom prst="rect">
            <a:avLst/>
          </a:prstGeom>
        </p:spPr>
      </p:pic>
    </p:spTree>
    <p:extLst>
      <p:ext uri="{BB962C8B-B14F-4D97-AF65-F5344CB8AC3E}">
        <p14:creationId xmlns:p14="http://schemas.microsoft.com/office/powerpoint/2010/main" val="343095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0B2881BF-ED36-6B28-43B9-E134E34100D1}"/>
              </a:ext>
            </a:extLst>
          </p:cNvPr>
          <p:cNvSpPr>
            <a:spLocks noGrp="1"/>
          </p:cNvSpPr>
          <p:nvPr>
            <p:ph type="sldNum" sz="quarter" idx="12"/>
          </p:nvPr>
        </p:nvSpPr>
        <p:spPr/>
        <p:txBody>
          <a:bodyPr/>
          <a:lstStyle/>
          <a:p>
            <a:fld id="{9FE1017C-5A17-4C4A-80B0-74CD1F081CC5}" type="slidenum">
              <a:rPr lang="nb-NO" smtClean="0"/>
              <a:t>18</a:t>
            </a:fld>
            <a:endParaRPr lang="nb-NO"/>
          </a:p>
        </p:txBody>
      </p:sp>
      <p:sp>
        <p:nvSpPr>
          <p:cNvPr id="3" name="TekstSylinder 3">
            <a:extLst>
              <a:ext uri="{FF2B5EF4-FFF2-40B4-BE49-F238E27FC236}">
                <a16:creationId xmlns:a16="http://schemas.microsoft.com/office/drawing/2014/main" id="{8114A3C0-0753-9C73-A1C2-76D08632CE91}"/>
              </a:ext>
            </a:extLst>
          </p:cNvPr>
          <p:cNvSpPr txBox="1"/>
          <p:nvPr/>
        </p:nvSpPr>
        <p:spPr>
          <a:xfrm>
            <a:off x="96253" y="371314"/>
            <a:ext cx="6653463" cy="6370975"/>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endParaRPr lang="nb-NO" sz="2000" b="1">
              <a:solidFill>
                <a:srgbClr val="77933C"/>
              </a:solidFill>
              <a:latin typeface="Bradley Hand ITC" panose="03070402050302030203" pitchFamily="66" charset="0"/>
              <a:cs typeface="Arial"/>
            </a:endParaRPr>
          </a:p>
          <a:p>
            <a:r>
              <a:rPr lang="nb-NO" sz="2000" b="1">
                <a:solidFill>
                  <a:srgbClr val="77933C"/>
                </a:solidFill>
                <a:latin typeface="Bradley Hand ITC" panose="03070402050302030203" pitchFamily="66" charset="0"/>
                <a:cs typeface="Arial"/>
              </a:rPr>
              <a:t>Foreldremedvirkning</a:t>
            </a:r>
          </a:p>
          <a:p>
            <a:r>
              <a:rPr lang="nb-NO" sz="1200">
                <a:solidFill>
                  <a:schemeClr val="tx1"/>
                </a:solidFill>
                <a:latin typeface="Arial"/>
                <a:cs typeface="Arial"/>
              </a:rPr>
              <a:t>Foreldrene er barnehagens viktigste samarbeidspartner, og vi skal sammen sikre barn gode utviklings- og aktivitetsmuligheter. </a:t>
            </a:r>
          </a:p>
          <a:p>
            <a:r>
              <a:rPr lang="nb-NO" sz="1200">
                <a:latin typeface="Arial"/>
                <a:cs typeface="Arial"/>
              </a:rPr>
              <a:t>For å gi barna en best mulig hverdag i barnehagen er vi avhengig av et godt samarbeid og god kommunikasjon mellom hjemmet og barnehagen. Det daglige møtet og dialogen mellom hjem og barnehage er viktig. Nærhet og fortrolighet mellom personalet og foreldrene skaper god dialog, og er til det beste for barnet.</a:t>
            </a:r>
          </a:p>
          <a:p>
            <a:endParaRPr lang="nb-NO" sz="1200">
              <a:solidFill>
                <a:srgbClr val="000000"/>
              </a:solidFill>
              <a:latin typeface="Arial"/>
              <a:cs typeface="Arial"/>
            </a:endParaRPr>
          </a:p>
          <a:p>
            <a:r>
              <a:rPr lang="nb-NO" sz="2000" b="1">
                <a:solidFill>
                  <a:srgbClr val="77933C"/>
                </a:solidFill>
                <a:latin typeface="Bradley Hand ITC" panose="03070402050302030203" pitchFamily="66" charset="0"/>
                <a:cs typeface="Arial"/>
              </a:rPr>
              <a:t>Foreldresamtaler og foreldremøter</a:t>
            </a:r>
            <a:endParaRPr lang="nb-NO" sz="2000" b="1">
              <a:latin typeface="Bradley Hand ITC" panose="03070402050302030203" pitchFamily="66" charset="0"/>
            </a:endParaRPr>
          </a:p>
          <a:p>
            <a:r>
              <a:rPr lang="nb-NO" sz="1200">
                <a:latin typeface="Arial"/>
                <a:cs typeface="Arial"/>
              </a:rPr>
              <a:t>To ganger i året og ved behov, inviteres foreldre til samtale med pedagog på avdelingen. Samtalen omhandler barnets trivsel og utvikling. Foreldremøter arrangeres to ganger i  året. Innholdet på møtene tilpasses barnegruppene og aktuell tematikk i barnehagehverdagen.</a:t>
            </a:r>
          </a:p>
          <a:p>
            <a:endParaRPr lang="nb-NO" sz="1200">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2000" b="1" i="0" u="none" strike="noStrike" kern="1200" cap="none" spc="0" normalizeH="0" baseline="0" noProof="0">
                <a:ln>
                  <a:noFill/>
                </a:ln>
                <a:solidFill>
                  <a:srgbClr val="78953D"/>
                </a:solidFill>
                <a:effectLst/>
                <a:uLnTx/>
                <a:uFillTx/>
                <a:latin typeface="Bradley Hand ITC" panose="03070402050302030203" pitchFamily="66" charset="0"/>
                <a:ea typeface="Calibri"/>
                <a:cs typeface="Arial"/>
              </a:rPr>
              <a:t>Samarbeidsutvalg (SU) og foreldreråd (FAU): </a:t>
            </a:r>
            <a:endParaRPr kumimoji="0" lang="en-US" sz="2000" b="1" i="0" u="sng" strike="noStrike" kern="1200" cap="none" spc="0" normalizeH="0" baseline="0" noProof="0">
              <a:ln>
                <a:noFill/>
              </a:ln>
              <a:solidFill>
                <a:srgbClr val="FF0000"/>
              </a:solidFill>
              <a:effectLst/>
              <a:uLnTx/>
              <a:uFillTx/>
              <a:latin typeface="Arial"/>
              <a:ea typeface="Calibri"/>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a:ea typeface="Calibri"/>
                <a:cs typeface="Arial"/>
              </a:rPr>
              <a:t>For å sikre et godt samarbeide mellom barnehage og hjem, har barnehagen et foreldreråd og samarbeidsutvalg. Foreldrerådets arbeidsutvalg, FAU, består av alle foreldrene og det avholdes møte hver høst hvor det velges representanter til samarbeidsutvalget. FAU har et ekstra ansvar for ulike arrangement i regi foreldrene. Samarbeidsutvalget, SU, er et rådgivende, kontaktskapende og samordnet organ med representanter fra foreldre og ansatte. Gjennom SU kan foreldrene være med på å påvirke innholdet og driften av barnehagen.  SU behandler saker som for eksempel godkjenning av årsplan.</a:t>
            </a:r>
            <a:br>
              <a:rPr kumimoji="0" lang="nb-NO" sz="1200" b="0" i="0" u="none" strike="noStrike" kern="1200" cap="none" spc="0" normalizeH="0" baseline="0" noProof="0">
                <a:ln>
                  <a:noFill/>
                </a:ln>
                <a:solidFill>
                  <a:prstClr val="black"/>
                </a:solidFill>
                <a:effectLst/>
                <a:uLnTx/>
                <a:uFillTx/>
                <a:latin typeface="Arial"/>
                <a:ea typeface="Calibri"/>
                <a:cs typeface="Arial"/>
              </a:rPr>
            </a:br>
            <a:br>
              <a:rPr kumimoji="0" lang="nb-NO" sz="2000" b="1" i="0" u="none" strike="noStrike" kern="1200" cap="none" spc="0" normalizeH="0" baseline="0" noProof="0">
                <a:ln>
                  <a:noFill/>
                </a:ln>
                <a:solidFill>
                  <a:srgbClr val="77933C"/>
                </a:solidFill>
                <a:effectLst/>
                <a:uLnTx/>
                <a:uFillTx/>
                <a:latin typeface="Bradley Hand ITC" panose="03070402050302030203" pitchFamily="66" charset="0"/>
                <a:ea typeface="Calibri"/>
                <a:cs typeface="Arial"/>
              </a:rPr>
            </a:br>
            <a:r>
              <a:rPr lang="nb-NO" sz="2000" b="1">
                <a:solidFill>
                  <a:srgbClr val="77933C"/>
                </a:solidFill>
                <a:latin typeface="Bradley Hand ITC" panose="03070402050302030203" pitchFamily="66" charset="0"/>
                <a:cs typeface="Arial"/>
              </a:rPr>
              <a:t>Styret i Tussilago og </a:t>
            </a:r>
            <a:r>
              <a:rPr lang="nb-NO" sz="2000" b="1" err="1">
                <a:solidFill>
                  <a:srgbClr val="77933C"/>
                </a:solidFill>
                <a:latin typeface="Bradley Hand ITC" panose="03070402050302030203" pitchFamily="66" charset="0"/>
                <a:cs typeface="Arial"/>
              </a:rPr>
              <a:t>Taraxacum</a:t>
            </a:r>
            <a:r>
              <a:rPr lang="nb-NO" sz="2000" b="1">
                <a:solidFill>
                  <a:srgbClr val="77933C"/>
                </a:solidFill>
                <a:latin typeface="Bradley Hand ITC" panose="03070402050302030203" pitchFamily="66" charset="0"/>
                <a:cs typeface="Arial"/>
              </a:rPr>
              <a:t> består av:</a:t>
            </a:r>
          </a:p>
          <a:p>
            <a:r>
              <a:rPr lang="nb-NO" sz="1200">
                <a:latin typeface="Arial"/>
                <a:cs typeface="Arial"/>
              </a:rPr>
              <a:t>Styret i andelslaget består av 4 foreldre/eiere og to ansatte, som har møte-, uttale- og forslagsrett. </a:t>
            </a:r>
          </a:p>
          <a:p>
            <a:r>
              <a:rPr lang="nb-NO" sz="1200">
                <a:latin typeface="Arial"/>
                <a:cs typeface="Arial"/>
              </a:rPr>
              <a:t>I tillegg møter daglig leder for barnehagene. Nest etter årsmøte, er dette det øverste bestemmende organ. Vi gjennomfører månedlige møter på ettermiddagstid. Det er to foreldre og en ansatt representert fra hver barnehage. </a:t>
            </a:r>
          </a:p>
          <a:p>
            <a:endParaRPr lang="nb-NO" sz="1200">
              <a:solidFill>
                <a:srgbClr val="000000"/>
              </a:solidFill>
              <a:latin typeface="Arial"/>
              <a:cs typeface="Arial"/>
            </a:endParaRPr>
          </a:p>
        </p:txBody>
      </p:sp>
      <p:sp>
        <p:nvSpPr>
          <p:cNvPr id="4" name="Rektangel 3">
            <a:extLst>
              <a:ext uri="{FF2B5EF4-FFF2-40B4-BE49-F238E27FC236}">
                <a16:creationId xmlns:a16="http://schemas.microsoft.com/office/drawing/2014/main" id="{B18C8386-FADB-7EF9-36C9-F61DB51DA25A}"/>
              </a:ext>
            </a:extLst>
          </p:cNvPr>
          <p:cNvSpPr/>
          <p:nvPr/>
        </p:nvSpPr>
        <p:spPr>
          <a:xfrm>
            <a:off x="752936" y="6596812"/>
            <a:ext cx="2670048" cy="2321351"/>
          </a:xfrm>
          <a:prstGeom prst="rect">
            <a:avLst/>
          </a:prstGeom>
          <a:solidFill>
            <a:srgbClr val="FAD97F"/>
          </a:solidFill>
          <a:ln w="25400" cap="flat" cmpd="sng" algn="ctr">
            <a:solidFill>
              <a:srgbClr val="FAD97F"/>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endParaRPr lang="nb-NO" sz="1000">
              <a:solidFill>
                <a:sysClr val="windowText" lastClr="000000"/>
              </a:solidFill>
              <a:latin typeface="Arial"/>
              <a:ea typeface="Calibri"/>
              <a:cs typeface="Calibri"/>
            </a:endParaRPr>
          </a:p>
          <a:p>
            <a:r>
              <a:rPr lang="nb-NO" sz="1000">
                <a:solidFill>
                  <a:sysClr val="windowText" lastClr="000000"/>
                </a:solidFill>
                <a:latin typeface="Arial"/>
                <a:ea typeface="Calibri"/>
                <a:cs typeface="Calibri"/>
              </a:rPr>
              <a:t>Styret 2026/2027:</a:t>
            </a:r>
          </a:p>
          <a:p>
            <a:r>
              <a:rPr lang="nb-NO" sz="1000">
                <a:solidFill>
                  <a:sysClr val="windowText" lastClr="000000"/>
                </a:solidFill>
                <a:latin typeface="Arial"/>
                <a:ea typeface="Calibri"/>
                <a:cs typeface="Calibri"/>
              </a:rPr>
              <a:t>Leder</a:t>
            </a:r>
          </a:p>
          <a:p>
            <a:r>
              <a:rPr lang="nb-NO" sz="1000">
                <a:solidFill>
                  <a:sysClr val="windowText" lastClr="000000"/>
                </a:solidFill>
                <a:latin typeface="Arial"/>
                <a:ea typeface="Calibri"/>
                <a:cs typeface="Calibri"/>
              </a:rPr>
              <a:t>Nestleder</a:t>
            </a:r>
          </a:p>
          <a:p>
            <a:r>
              <a:rPr lang="nb-NO" sz="1000">
                <a:solidFill>
                  <a:sysClr val="windowText" lastClr="000000"/>
                </a:solidFill>
                <a:latin typeface="Arial"/>
                <a:ea typeface="Calibri"/>
                <a:cs typeface="Calibri"/>
              </a:rPr>
              <a:t>Daglig leder, Tussilago</a:t>
            </a:r>
          </a:p>
          <a:p>
            <a:r>
              <a:rPr lang="nb-NO" sz="1000">
                <a:solidFill>
                  <a:sysClr val="windowText" lastClr="000000"/>
                </a:solidFill>
                <a:latin typeface="Arial"/>
                <a:ea typeface="Calibri"/>
                <a:cs typeface="Calibri"/>
              </a:rPr>
              <a:t>Daglig leder, </a:t>
            </a:r>
            <a:r>
              <a:rPr lang="nb-NO" sz="1000" err="1">
                <a:solidFill>
                  <a:sysClr val="windowText" lastClr="000000"/>
                </a:solidFill>
                <a:latin typeface="Arial"/>
                <a:ea typeface="Calibri"/>
                <a:cs typeface="Calibri"/>
              </a:rPr>
              <a:t>Taraxacum</a:t>
            </a:r>
            <a:endParaRPr lang="nb-NO" sz="1000">
              <a:solidFill>
                <a:sysClr val="windowText" lastClr="000000"/>
              </a:solidFill>
              <a:latin typeface="Arial"/>
              <a:ea typeface="Calibri"/>
              <a:cs typeface="Calibri"/>
            </a:endParaRPr>
          </a:p>
          <a:p>
            <a:r>
              <a:rPr lang="nb-NO" sz="1000">
                <a:solidFill>
                  <a:sysClr val="windowText" lastClr="000000"/>
                </a:solidFill>
                <a:latin typeface="Arial"/>
                <a:ea typeface="Calibri"/>
                <a:cs typeface="Arial"/>
              </a:rPr>
              <a:t>Administrasjonsleder, </a:t>
            </a:r>
            <a:r>
              <a:rPr lang="nb-NO" sz="1000" err="1">
                <a:solidFill>
                  <a:sysClr val="windowText" lastClr="000000"/>
                </a:solidFill>
                <a:latin typeface="Arial"/>
                <a:ea typeface="Calibri"/>
                <a:cs typeface="Arial"/>
              </a:rPr>
              <a:t>Taraxacum</a:t>
            </a:r>
            <a:r>
              <a:rPr lang="nb-NO" sz="1000">
                <a:solidFill>
                  <a:sysClr val="windowText" lastClr="000000"/>
                </a:solidFill>
                <a:latin typeface="Arial"/>
                <a:ea typeface="Calibri"/>
                <a:cs typeface="Arial"/>
              </a:rPr>
              <a:t> </a:t>
            </a:r>
            <a:r>
              <a:rPr lang="sv-SE" sz="1000">
                <a:solidFill>
                  <a:sysClr val="windowText" lastClr="000000"/>
                </a:solidFill>
                <a:latin typeface="Arial"/>
                <a:ea typeface="Calibri"/>
                <a:cs typeface="Arial"/>
              </a:rPr>
              <a:t> </a:t>
            </a:r>
            <a:endParaRPr lang="nb-NO" sz="1000">
              <a:solidFill>
                <a:sysClr val="windowText" lastClr="000000"/>
              </a:solidFill>
              <a:latin typeface="Arial"/>
              <a:ea typeface="Calibri"/>
              <a:cs typeface="Arial"/>
            </a:endParaRPr>
          </a:p>
          <a:p>
            <a:r>
              <a:rPr lang="nb-NO" sz="1000">
                <a:solidFill>
                  <a:sysClr val="windowText" lastClr="000000"/>
                </a:solidFill>
                <a:latin typeface="Arial"/>
                <a:ea typeface="Calibri"/>
                <a:cs typeface="Arial"/>
              </a:rPr>
              <a:t>Foreldrerepresentant Tussilago</a:t>
            </a:r>
          </a:p>
          <a:p>
            <a:r>
              <a:rPr lang="nb-NO" sz="1000">
                <a:solidFill>
                  <a:sysClr val="windowText" lastClr="000000"/>
                </a:solidFill>
                <a:latin typeface="Arial"/>
                <a:ea typeface="Calibri"/>
                <a:cs typeface="Arial"/>
              </a:rPr>
              <a:t>Foreldrerepresentant </a:t>
            </a:r>
            <a:r>
              <a:rPr lang="nb-NO" sz="1000" err="1">
                <a:solidFill>
                  <a:sysClr val="windowText" lastClr="000000"/>
                </a:solidFill>
                <a:latin typeface="Arial"/>
                <a:ea typeface="Calibri"/>
                <a:cs typeface="Arial"/>
              </a:rPr>
              <a:t>Taraxacum</a:t>
            </a:r>
            <a:r>
              <a:rPr lang="nb-NO" sz="1000">
                <a:solidFill>
                  <a:sysClr val="windowText" lastClr="000000"/>
                </a:solidFill>
                <a:latin typeface="Arial"/>
                <a:ea typeface="Calibri"/>
                <a:cs typeface="Arial"/>
              </a:rPr>
              <a:t>:              </a:t>
            </a:r>
          </a:p>
          <a:p>
            <a:r>
              <a:rPr lang="nb-NO" sz="1000">
                <a:solidFill>
                  <a:sysClr val="windowText" lastClr="000000"/>
                </a:solidFill>
                <a:latin typeface="Arial"/>
                <a:ea typeface="Calibri"/>
                <a:cs typeface="Arial"/>
              </a:rPr>
              <a:t>Vara foreldrerepresentant </a:t>
            </a:r>
            <a:r>
              <a:rPr lang="nb-NO" sz="1000" err="1">
                <a:solidFill>
                  <a:sysClr val="windowText" lastClr="000000"/>
                </a:solidFill>
                <a:latin typeface="Arial"/>
                <a:ea typeface="Calibri"/>
                <a:cs typeface="Arial"/>
              </a:rPr>
              <a:t>Taraxacum</a:t>
            </a:r>
            <a:r>
              <a:rPr lang="nb-NO" sz="1000">
                <a:solidFill>
                  <a:sysClr val="windowText" lastClr="000000"/>
                </a:solidFill>
                <a:latin typeface="Arial"/>
                <a:ea typeface="Calibri"/>
                <a:cs typeface="Arial"/>
              </a:rPr>
              <a:t>:      </a:t>
            </a:r>
          </a:p>
          <a:p>
            <a:r>
              <a:rPr lang="nb-NO" sz="1000">
                <a:solidFill>
                  <a:sysClr val="windowText" lastClr="000000"/>
                </a:solidFill>
                <a:latin typeface="Arial"/>
                <a:ea typeface="Calibri"/>
                <a:cs typeface="Arial"/>
              </a:rPr>
              <a:t>Vara foreldrerepresentant Tussilago:            </a:t>
            </a:r>
          </a:p>
          <a:p>
            <a:r>
              <a:rPr lang="nb-NO" sz="1000">
                <a:solidFill>
                  <a:sysClr val="windowText" lastClr="000000"/>
                </a:solidFill>
                <a:latin typeface="Arial"/>
                <a:ea typeface="Calibri"/>
                <a:cs typeface="Arial"/>
              </a:rPr>
              <a:t>Ansattrepresentant </a:t>
            </a:r>
            <a:r>
              <a:rPr lang="nb-NO" sz="1000" err="1">
                <a:solidFill>
                  <a:sysClr val="windowText" lastClr="000000"/>
                </a:solidFill>
                <a:latin typeface="Arial"/>
                <a:ea typeface="Calibri"/>
                <a:cs typeface="Arial"/>
              </a:rPr>
              <a:t>Taraxacum</a:t>
            </a:r>
            <a:r>
              <a:rPr lang="nb-NO" sz="1000">
                <a:solidFill>
                  <a:sysClr val="windowText" lastClr="000000"/>
                </a:solidFill>
                <a:latin typeface="Arial"/>
                <a:ea typeface="Calibri"/>
                <a:cs typeface="Arial"/>
              </a:rPr>
              <a:t>:                   </a:t>
            </a:r>
          </a:p>
          <a:p>
            <a:r>
              <a:rPr lang="nb-NO" sz="1000">
                <a:solidFill>
                  <a:sysClr val="windowText" lastClr="000000"/>
                </a:solidFill>
                <a:latin typeface="Arial"/>
                <a:ea typeface="Calibri"/>
                <a:cs typeface="Arial"/>
              </a:rPr>
              <a:t>Ansattrepresentant Tussilago:                     </a:t>
            </a:r>
          </a:p>
          <a:p>
            <a:r>
              <a:rPr lang="nb-NO" sz="1000">
                <a:solidFill>
                  <a:sysClr val="windowText" lastClr="000000"/>
                </a:solidFill>
                <a:latin typeface="Arial"/>
                <a:ea typeface="Calibri"/>
                <a:cs typeface="Arial"/>
              </a:rPr>
              <a:t>Vara ansattrepresentant </a:t>
            </a:r>
            <a:r>
              <a:rPr lang="nb-NO" sz="1000" err="1">
                <a:solidFill>
                  <a:sysClr val="windowText" lastClr="000000"/>
                </a:solidFill>
                <a:latin typeface="Arial"/>
                <a:ea typeface="Calibri"/>
                <a:cs typeface="Arial"/>
              </a:rPr>
              <a:t>Taraxacum</a:t>
            </a:r>
            <a:endParaRPr lang="nb-NO" sz="1000">
              <a:solidFill>
                <a:sysClr val="windowText" lastClr="000000"/>
              </a:solidFill>
              <a:latin typeface="Arial"/>
              <a:ea typeface="Calibri"/>
              <a:cs typeface="Arial"/>
            </a:endParaRPr>
          </a:p>
          <a:p>
            <a:r>
              <a:rPr lang="sv-SE" sz="1000">
                <a:solidFill>
                  <a:sysClr val="windowText" lastClr="000000"/>
                </a:solidFill>
                <a:latin typeface="Arial"/>
                <a:ea typeface="Calibri"/>
                <a:cs typeface="Arial"/>
              </a:rPr>
              <a:t>Vara ansattrepresentant Tussilago</a:t>
            </a:r>
            <a:endParaRPr lang="nb-NO" sz="1100">
              <a:solidFill>
                <a:sysClr val="windowText" lastClr="000000"/>
              </a:solidFill>
              <a:latin typeface="Arial"/>
              <a:ea typeface="Calibri"/>
              <a:cs typeface="Arial"/>
            </a:endParaRPr>
          </a:p>
          <a:p>
            <a:endParaRPr lang="nb-NO" sz="1200">
              <a:solidFill>
                <a:sysClr val="windowText" lastClr="000000"/>
              </a:solidFill>
              <a:latin typeface="Arial"/>
              <a:ea typeface="Calibri"/>
              <a:cs typeface="Calibri"/>
            </a:endParaRPr>
          </a:p>
        </p:txBody>
      </p:sp>
      <p:sp>
        <p:nvSpPr>
          <p:cNvPr id="5" name="Rektangel 4">
            <a:extLst>
              <a:ext uri="{FF2B5EF4-FFF2-40B4-BE49-F238E27FC236}">
                <a16:creationId xmlns:a16="http://schemas.microsoft.com/office/drawing/2014/main" id="{2A01AC35-3249-2B59-8DA7-3631A6406999}"/>
              </a:ext>
            </a:extLst>
          </p:cNvPr>
          <p:cNvSpPr/>
          <p:nvPr/>
        </p:nvSpPr>
        <p:spPr>
          <a:xfrm>
            <a:off x="3422984" y="6596812"/>
            <a:ext cx="2670048" cy="2321351"/>
          </a:xfrm>
          <a:prstGeom prst="rect">
            <a:avLst/>
          </a:prstGeom>
          <a:solidFill>
            <a:srgbClr val="9BBB59">
              <a:lumMod val="40000"/>
              <a:lumOff val="60000"/>
            </a:srgbClr>
          </a:solidFill>
          <a:ln w="25400" cap="flat" cmpd="sng" algn="ctr">
            <a:solidFill>
              <a:srgbClr val="9BBB59">
                <a:lumMod val="40000"/>
                <a:lumOff val="6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endParaRPr lang="nb-NO" sz="1000">
              <a:solidFill>
                <a:srgbClr val="000000"/>
              </a:solidFill>
              <a:latin typeface="Arial"/>
              <a:cs typeface="Arial"/>
            </a:endParaRPr>
          </a:p>
          <a:p>
            <a:r>
              <a:rPr lang="nb-NO" sz="1000">
                <a:solidFill>
                  <a:srgbClr val="000000"/>
                </a:solidFill>
                <a:latin typeface="Arial"/>
                <a:cs typeface="Arial"/>
              </a:rPr>
              <a:t>Malene </a:t>
            </a:r>
            <a:r>
              <a:rPr lang="nb-NO" sz="1000" err="1">
                <a:solidFill>
                  <a:srgbClr val="000000"/>
                </a:solidFill>
                <a:latin typeface="Arial"/>
                <a:cs typeface="Arial"/>
              </a:rPr>
              <a:t>Borgsø</a:t>
            </a:r>
            <a:r>
              <a:rPr lang="nb-NO" sz="1000">
                <a:solidFill>
                  <a:srgbClr val="000000"/>
                </a:solidFill>
                <a:latin typeface="Arial"/>
                <a:cs typeface="Arial"/>
              </a:rPr>
              <a:t> </a:t>
            </a:r>
            <a:r>
              <a:rPr lang="nb-NO" sz="1000" err="1">
                <a:solidFill>
                  <a:srgbClr val="000000"/>
                </a:solidFill>
                <a:latin typeface="Arial"/>
                <a:cs typeface="Arial"/>
              </a:rPr>
              <a:t>Husås</a:t>
            </a:r>
            <a:r>
              <a:rPr lang="nb-NO" sz="1000">
                <a:solidFill>
                  <a:srgbClr val="000000"/>
                </a:solidFill>
                <a:latin typeface="Arial"/>
                <a:cs typeface="Arial"/>
              </a:rPr>
              <a:t> </a:t>
            </a:r>
            <a:endParaRPr lang="en-US" sz="1000">
              <a:solidFill>
                <a:srgbClr val="000000"/>
              </a:solidFill>
              <a:latin typeface="Arial"/>
              <a:cs typeface="Arial"/>
            </a:endParaRPr>
          </a:p>
          <a:p>
            <a:r>
              <a:rPr lang="nb-NO" sz="1000">
                <a:solidFill>
                  <a:srgbClr val="000000"/>
                </a:solidFill>
                <a:latin typeface="Arial"/>
                <a:cs typeface="Arial"/>
              </a:rPr>
              <a:t>Andreas Fornes</a:t>
            </a:r>
            <a:endParaRPr lang="en-US" sz="1000">
              <a:solidFill>
                <a:srgbClr val="000000"/>
              </a:solidFill>
              <a:latin typeface="Arial"/>
              <a:cs typeface="Arial"/>
            </a:endParaRPr>
          </a:p>
          <a:p>
            <a:r>
              <a:rPr lang="nb-NO" sz="1000">
                <a:solidFill>
                  <a:srgbClr val="000000"/>
                </a:solidFill>
                <a:latin typeface="Arial"/>
                <a:cs typeface="Arial"/>
              </a:rPr>
              <a:t>Kristin Berntzen  </a:t>
            </a:r>
          </a:p>
          <a:p>
            <a:r>
              <a:rPr lang="nb-NO" sz="1000">
                <a:solidFill>
                  <a:srgbClr val="000000"/>
                </a:solidFill>
                <a:latin typeface="Arial"/>
                <a:cs typeface="Arial"/>
              </a:rPr>
              <a:t>Randi </a:t>
            </a:r>
            <a:r>
              <a:rPr lang="nb-NO" sz="1000" err="1">
                <a:solidFill>
                  <a:srgbClr val="000000"/>
                </a:solidFill>
                <a:latin typeface="Arial"/>
                <a:cs typeface="Arial"/>
              </a:rPr>
              <a:t>Gressetvold</a:t>
            </a:r>
            <a:endParaRPr lang="en-US" sz="1000">
              <a:solidFill>
                <a:srgbClr val="000000"/>
              </a:solidFill>
              <a:latin typeface="Arial"/>
              <a:cs typeface="Arial"/>
            </a:endParaRPr>
          </a:p>
          <a:p>
            <a:r>
              <a:rPr lang="sv-SE" sz="1000">
                <a:solidFill>
                  <a:srgbClr val="000000"/>
                </a:solidFill>
                <a:latin typeface="Arial"/>
                <a:cs typeface="Arial"/>
              </a:rPr>
              <a:t>Solveig Aune Berg </a:t>
            </a:r>
            <a:endParaRPr lang="nb-NO" sz="1000">
              <a:solidFill>
                <a:srgbClr val="000000"/>
              </a:solidFill>
              <a:latin typeface="Arial"/>
              <a:cs typeface="Arial"/>
            </a:endParaRPr>
          </a:p>
          <a:p>
            <a:r>
              <a:rPr lang="nb-NO" sz="1000">
                <a:solidFill>
                  <a:srgbClr val="000000"/>
                </a:solidFill>
                <a:latin typeface="Arial"/>
                <a:cs typeface="Arial"/>
              </a:rPr>
              <a:t>Daniel Flatmo Bakken</a:t>
            </a:r>
            <a:endParaRPr lang="en-US" sz="1000">
              <a:solidFill>
                <a:srgbClr val="000000"/>
              </a:solidFill>
              <a:latin typeface="Arial"/>
              <a:cs typeface="Arial"/>
            </a:endParaRPr>
          </a:p>
          <a:p>
            <a:r>
              <a:rPr lang="nb-NO" sz="1000">
                <a:solidFill>
                  <a:srgbClr val="000000"/>
                </a:solidFill>
                <a:latin typeface="Arial"/>
                <a:cs typeface="Arial"/>
              </a:rPr>
              <a:t>Marte Bjørgum</a:t>
            </a:r>
          </a:p>
          <a:p>
            <a:r>
              <a:rPr lang="en-US" sz="1000">
                <a:solidFill>
                  <a:srgbClr val="000000"/>
                </a:solidFill>
                <a:latin typeface="Arial"/>
                <a:cs typeface="Arial"/>
              </a:rPr>
              <a:t>Hanne Ree Ugland</a:t>
            </a:r>
          </a:p>
          <a:p>
            <a:r>
              <a:rPr lang="nb-NO" sz="1000">
                <a:solidFill>
                  <a:srgbClr val="000000"/>
                </a:solidFill>
                <a:latin typeface="Arial"/>
                <a:cs typeface="Arial"/>
              </a:rPr>
              <a:t>Marte Kristiansen</a:t>
            </a:r>
          </a:p>
          <a:p>
            <a:r>
              <a:rPr lang="nb-NO" sz="1000">
                <a:solidFill>
                  <a:srgbClr val="000000"/>
                </a:solidFill>
                <a:latin typeface="Arial"/>
                <a:cs typeface="Arial"/>
              </a:rPr>
              <a:t>Hege Lunnan</a:t>
            </a:r>
          </a:p>
          <a:p>
            <a:r>
              <a:rPr lang="sv-SE" sz="1000">
                <a:solidFill>
                  <a:srgbClr val="000000"/>
                </a:solidFill>
                <a:latin typeface="Arial"/>
                <a:cs typeface="Arial"/>
              </a:rPr>
              <a:t>Cathrine </a:t>
            </a:r>
            <a:r>
              <a:rPr lang="sv-SE" sz="1000" err="1">
                <a:solidFill>
                  <a:srgbClr val="000000"/>
                </a:solidFill>
                <a:latin typeface="Arial"/>
                <a:cs typeface="Arial"/>
              </a:rPr>
              <a:t>Lillemo</a:t>
            </a:r>
            <a:r>
              <a:rPr lang="sv-SE" sz="1000">
                <a:solidFill>
                  <a:srgbClr val="000000"/>
                </a:solidFill>
                <a:latin typeface="Arial"/>
                <a:cs typeface="Arial"/>
              </a:rPr>
              <a:t> </a:t>
            </a:r>
            <a:endParaRPr lang="nb-NO"/>
          </a:p>
          <a:p>
            <a:r>
              <a:rPr lang="nb-NO" sz="1000">
                <a:solidFill>
                  <a:srgbClr val="000000"/>
                </a:solidFill>
                <a:latin typeface="Arial"/>
                <a:cs typeface="Arial"/>
              </a:rPr>
              <a:t>Lisbeth Nilsen</a:t>
            </a:r>
            <a:endParaRPr lang="nb-NO" sz="1000">
              <a:solidFill>
                <a:srgbClr val="FFFFFF"/>
              </a:solidFill>
              <a:ea typeface="Calibri"/>
              <a:cs typeface="Calibri"/>
            </a:endParaRPr>
          </a:p>
          <a:p>
            <a:r>
              <a:rPr lang="nb-NO" sz="1000">
                <a:solidFill>
                  <a:schemeClr val="tx1"/>
                </a:solidFill>
                <a:latin typeface="Arial"/>
                <a:ea typeface="Calibri"/>
                <a:cs typeface="Arial"/>
              </a:rPr>
              <a:t>Toril Dalen</a:t>
            </a:r>
          </a:p>
        </p:txBody>
      </p:sp>
      <p:sp>
        <p:nvSpPr>
          <p:cNvPr id="7" name="Rektangel 6">
            <a:extLst>
              <a:ext uri="{FF2B5EF4-FFF2-40B4-BE49-F238E27FC236}">
                <a16:creationId xmlns:a16="http://schemas.microsoft.com/office/drawing/2014/main" id="{7708A3AB-DDF7-3EF0-6938-435C0AF3E9FF}"/>
              </a:ext>
            </a:extLst>
          </p:cNvPr>
          <p:cNvSpPr/>
          <p:nvPr/>
        </p:nvSpPr>
        <p:spPr>
          <a:xfrm>
            <a:off x="0" y="179883"/>
            <a:ext cx="6857999" cy="382862"/>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panose="03070402050302030203" pitchFamily="66" charset="0"/>
                <a:ea typeface="Calibri"/>
                <a:cs typeface="Arial" panose="020B0604020202020204" pitchFamily="34" charset="0"/>
              </a:rPr>
              <a:t>Samarbeid med hjemmet</a:t>
            </a:r>
          </a:p>
        </p:txBody>
      </p:sp>
    </p:spTree>
    <p:extLst>
      <p:ext uri="{BB962C8B-B14F-4D97-AF65-F5344CB8AC3E}">
        <p14:creationId xmlns:p14="http://schemas.microsoft.com/office/powerpoint/2010/main" val="4195558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30B0033B-016C-1A98-4730-EABF04BB2EF3}"/>
              </a:ext>
            </a:extLst>
          </p:cNvPr>
          <p:cNvSpPr>
            <a:spLocks noGrp="1"/>
          </p:cNvSpPr>
          <p:nvPr>
            <p:ph type="sldNum" sz="quarter" idx="12"/>
          </p:nvPr>
        </p:nvSpPr>
        <p:spPr/>
        <p:txBody>
          <a:bodyPr/>
          <a:lstStyle/>
          <a:p>
            <a:fld id="{9FE1017C-5A17-4C4A-80B0-74CD1F081CC5}" type="slidenum">
              <a:rPr lang="nb-NO" smtClean="0"/>
              <a:t>19</a:t>
            </a:fld>
            <a:endParaRPr lang="nb-NO"/>
          </a:p>
        </p:txBody>
      </p:sp>
      <p:sp>
        <p:nvSpPr>
          <p:cNvPr id="3" name="Rektangel 2">
            <a:extLst>
              <a:ext uri="{FF2B5EF4-FFF2-40B4-BE49-F238E27FC236}">
                <a16:creationId xmlns:a16="http://schemas.microsoft.com/office/drawing/2014/main" id="{DCC4E3F9-8D78-EC27-84DB-B032376D1B3A}"/>
              </a:ext>
            </a:extLst>
          </p:cNvPr>
          <p:cNvSpPr/>
          <p:nvPr/>
        </p:nvSpPr>
        <p:spPr>
          <a:xfrm>
            <a:off x="-13340" y="182031"/>
            <a:ext cx="6857647" cy="421607"/>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a:ea typeface="Calibri"/>
                <a:cs typeface="Arial"/>
              </a:rPr>
              <a:t>Nettverk</a:t>
            </a:r>
            <a:endParaRPr lang="nb-NO" sz="2400" b="1">
              <a:solidFill>
                <a:srgbClr val="9BBB59">
                  <a:lumMod val="75000"/>
                </a:srgbClr>
              </a:solidFill>
              <a:latin typeface="Bradley Hand ITC"/>
              <a:ea typeface="Calibri"/>
              <a:cs typeface="Arial" panose="020B0604020202020204" pitchFamily="34" charset="0"/>
            </a:endParaRPr>
          </a:p>
        </p:txBody>
      </p:sp>
      <p:pic>
        <p:nvPicPr>
          <p:cNvPr id="4" name="Bilde 3" descr="Et bilde som inneholder symbol, Font, Grafikk&#10;&#10;KI-generert innhold kan være feil.">
            <a:extLst>
              <a:ext uri="{FF2B5EF4-FFF2-40B4-BE49-F238E27FC236}">
                <a16:creationId xmlns:a16="http://schemas.microsoft.com/office/drawing/2014/main" id="{3E92C86D-EF1F-92F1-07E5-DD6C2DDA1BCB}"/>
              </a:ext>
            </a:extLst>
          </p:cNvPr>
          <p:cNvPicPr>
            <a:picLocks noChangeAspect="1"/>
          </p:cNvPicPr>
          <p:nvPr/>
        </p:nvPicPr>
        <p:blipFill>
          <a:blip r:embed="rId2"/>
          <a:stretch>
            <a:fillRect/>
          </a:stretch>
        </p:blipFill>
        <p:spPr>
          <a:xfrm>
            <a:off x="5587390" y="91606"/>
            <a:ext cx="987801" cy="936686"/>
          </a:xfrm>
          <a:prstGeom prst="rect">
            <a:avLst/>
          </a:prstGeom>
          <a:ln w="28575">
            <a:solidFill>
              <a:srgbClr val="FAD97F"/>
            </a:solidFill>
          </a:ln>
        </p:spPr>
      </p:pic>
      <p:sp>
        <p:nvSpPr>
          <p:cNvPr id="5" name="TekstSylinder 3">
            <a:extLst>
              <a:ext uri="{FF2B5EF4-FFF2-40B4-BE49-F238E27FC236}">
                <a16:creationId xmlns:a16="http://schemas.microsoft.com/office/drawing/2014/main" id="{686B5F32-CD48-8168-DA8B-810C4BFEEA33}"/>
              </a:ext>
            </a:extLst>
          </p:cNvPr>
          <p:cNvSpPr txBox="1"/>
          <p:nvPr/>
        </p:nvSpPr>
        <p:spPr>
          <a:xfrm>
            <a:off x="174457" y="699671"/>
            <a:ext cx="6509085" cy="701730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1200">
                <a:latin typeface="Arial"/>
                <a:ea typeface="Calibri"/>
                <a:cs typeface="Calibri"/>
              </a:rPr>
              <a:t>Det å jobbe i et</a:t>
            </a:r>
            <a:r>
              <a:rPr lang="nb-NO" sz="1200">
                <a:latin typeface="Arial"/>
                <a:ea typeface="Calibri"/>
                <a:cs typeface="Arial"/>
              </a:rPr>
              <a:t> nettverk med andre barnehager, bidrar til kunnskapsdeling, </a:t>
            </a:r>
          </a:p>
          <a:p>
            <a:r>
              <a:rPr lang="nb-NO" sz="1200">
                <a:latin typeface="Arial"/>
                <a:ea typeface="Calibri"/>
                <a:cs typeface="Arial"/>
              </a:rPr>
              <a:t>læring/ kunnskapsutvikling og er med på å gi et mangfold til våre tanker og</a:t>
            </a:r>
          </a:p>
          <a:p>
            <a:r>
              <a:rPr lang="nb-NO" sz="1200">
                <a:latin typeface="Arial"/>
                <a:ea typeface="Calibri"/>
                <a:cs typeface="Arial"/>
              </a:rPr>
              <a:t>ideer. Tussilago barnehage deltar i:</a:t>
            </a:r>
            <a:endParaRPr lang="nb-NO" sz="1200">
              <a:solidFill>
                <a:srgbClr val="000000"/>
              </a:solidFill>
              <a:latin typeface="Arial"/>
              <a:ea typeface="Calibri"/>
              <a:cs typeface="Arial"/>
            </a:endParaRPr>
          </a:p>
          <a:p>
            <a:endParaRPr lang="nb-NO" sz="1200">
              <a:solidFill>
                <a:srgbClr val="000000"/>
              </a:solidFill>
              <a:latin typeface="Arial"/>
              <a:ea typeface="Calibri"/>
              <a:cs typeface="Arial"/>
            </a:endParaRPr>
          </a:p>
          <a:p>
            <a:r>
              <a:rPr lang="nb-NO" sz="2000" b="1">
                <a:solidFill>
                  <a:srgbClr val="77933C"/>
                </a:solidFill>
                <a:latin typeface="Bradley Hand ITC" panose="03070402050302030203" pitchFamily="66" charset="0"/>
                <a:ea typeface="Calibri"/>
                <a:cs typeface="Arial"/>
              </a:rPr>
              <a:t>Kollektiv kompetanseutvikling</a:t>
            </a:r>
            <a:endParaRPr lang="nb-NO" sz="2000" b="1">
              <a:solidFill>
                <a:srgbClr val="000000"/>
              </a:solidFill>
              <a:latin typeface="Bradley Hand ITC" panose="03070402050302030203" pitchFamily="66" charset="0"/>
              <a:ea typeface="Calibri"/>
              <a:cs typeface="Arial"/>
            </a:endParaRPr>
          </a:p>
          <a:p>
            <a:r>
              <a:rPr lang="nb-NO" sz="1200">
                <a:solidFill>
                  <a:srgbClr val="000000"/>
                </a:solidFill>
                <a:latin typeface="Arial"/>
                <a:ea typeface="Calibri"/>
                <a:cs typeface="Arial"/>
              </a:rPr>
              <a:t>Tidligere REKOM som i dag har forkortelsen SKK. Ordningen skal bidra til at barnehager utvikler sin pedagogiske praksis gjennom barnehagebasert kompetanseutvikling. </a:t>
            </a:r>
            <a:r>
              <a:rPr lang="nb-NO" sz="1200" err="1">
                <a:solidFill>
                  <a:srgbClr val="000000"/>
                </a:solidFill>
                <a:latin typeface="Arial"/>
                <a:ea typeface="Calibri"/>
                <a:cs typeface="Arial"/>
              </a:rPr>
              <a:t>Værnesregionen</a:t>
            </a:r>
            <a:r>
              <a:rPr lang="nb-NO" sz="1200">
                <a:solidFill>
                  <a:srgbClr val="000000"/>
                </a:solidFill>
                <a:latin typeface="Arial"/>
                <a:ea typeface="Calibri"/>
                <a:cs typeface="Arial"/>
              </a:rPr>
              <a:t> er et av kompetansenettverkene og består av representanter fra Frosta, Meråker, Tydal, Selbu og Stjørdal. I år har vi i Tussilago fokus på </a:t>
            </a:r>
            <a:r>
              <a:rPr lang="nb-NO" sz="1200" err="1">
                <a:solidFill>
                  <a:srgbClr val="000000"/>
                </a:solidFill>
                <a:latin typeface="Arial"/>
                <a:ea typeface="Calibri"/>
                <a:cs typeface="Arial"/>
              </a:rPr>
              <a:t>psykosoialt</a:t>
            </a:r>
            <a:r>
              <a:rPr lang="nb-NO" sz="1200">
                <a:solidFill>
                  <a:srgbClr val="000000"/>
                </a:solidFill>
                <a:latin typeface="Arial"/>
                <a:ea typeface="Calibri"/>
                <a:cs typeface="Arial"/>
              </a:rPr>
              <a:t> barnehagemiljø. I tillegg til fagsamlinger, blir vi å samarbeide med andre barnehager i </a:t>
            </a:r>
            <a:r>
              <a:rPr lang="nb-NO" sz="1200" err="1">
                <a:solidFill>
                  <a:srgbClr val="000000"/>
                </a:solidFill>
                <a:latin typeface="Arial"/>
                <a:ea typeface="Calibri"/>
                <a:cs typeface="Arial"/>
              </a:rPr>
              <a:t>Værnesregionen</a:t>
            </a:r>
            <a:r>
              <a:rPr lang="nb-NO" sz="1200">
                <a:solidFill>
                  <a:srgbClr val="000000"/>
                </a:solidFill>
                <a:latin typeface="Arial"/>
                <a:ea typeface="Calibri"/>
                <a:cs typeface="Arial"/>
              </a:rPr>
              <a:t> som har samme fokus.</a:t>
            </a:r>
            <a:endParaRPr lang="nb-NO"/>
          </a:p>
          <a:p>
            <a:endParaRPr lang="nb-NO" sz="1200">
              <a:solidFill>
                <a:srgbClr val="77933C"/>
              </a:solidFill>
              <a:latin typeface="Arial"/>
              <a:ea typeface="Calibri"/>
              <a:cs typeface="Arial"/>
            </a:endParaRPr>
          </a:p>
          <a:p>
            <a:r>
              <a:rPr lang="nb-NO" sz="2000" b="1">
                <a:solidFill>
                  <a:srgbClr val="77933C"/>
                </a:solidFill>
                <a:latin typeface="Bradley Hand ITC" panose="03070402050302030203" pitchFamily="66" charset="0"/>
                <a:ea typeface="Calibri"/>
                <a:cs typeface="Arial"/>
              </a:rPr>
              <a:t>Sammen om å få det til- styrket kvalitet</a:t>
            </a:r>
            <a:br>
              <a:rPr lang="nb-NO" sz="1400">
                <a:latin typeface="Arial"/>
                <a:ea typeface="Calibri"/>
                <a:cs typeface="Arial"/>
              </a:rPr>
            </a:br>
            <a:r>
              <a:rPr lang="nb-NO" sz="1200">
                <a:solidFill>
                  <a:srgbClr val="000000"/>
                </a:solidFill>
                <a:latin typeface="Arial"/>
                <a:ea typeface="Calibri"/>
                <a:cs typeface="Arial"/>
              </a:rPr>
              <a:t>Er</a:t>
            </a:r>
            <a:r>
              <a:rPr lang="nb-NO" sz="1200">
                <a:latin typeface="Arial"/>
                <a:ea typeface="Calibri"/>
                <a:cs typeface="Arial"/>
              </a:rPr>
              <a:t> en modell for systematisk barnehagebasert kompetanseutvikling og kvalitetsarbeid for å fremme samspillskvalitet i barnehagene på Stjørdal. Satsningen har sterkt fokus på å fremme og styrke en inkluderende praksis i alle barnehagene på Stjørdal. I år vil vi jobbe i nettverk sammen </a:t>
            </a:r>
            <a:r>
              <a:rPr lang="nb-NO" sz="1200" err="1">
                <a:latin typeface="Arial"/>
                <a:ea typeface="Calibri"/>
                <a:cs typeface="Arial"/>
              </a:rPr>
              <a:t>Taraxacum</a:t>
            </a:r>
            <a:r>
              <a:rPr lang="nb-NO" sz="1200">
                <a:latin typeface="Arial"/>
                <a:ea typeface="Calibri"/>
                <a:cs typeface="Arial"/>
              </a:rPr>
              <a:t>, </a:t>
            </a:r>
            <a:r>
              <a:rPr lang="nb-NO" sz="1200" err="1">
                <a:latin typeface="Arial"/>
                <a:ea typeface="Calibri"/>
                <a:cs typeface="Arial"/>
              </a:rPr>
              <a:t>Fosslia</a:t>
            </a:r>
            <a:r>
              <a:rPr lang="nb-NO" sz="1200">
                <a:latin typeface="Arial"/>
                <a:ea typeface="Calibri"/>
                <a:cs typeface="Arial"/>
              </a:rPr>
              <a:t> og </a:t>
            </a:r>
            <a:r>
              <a:rPr lang="nb-NO" sz="1200" err="1">
                <a:latin typeface="Arial"/>
                <a:ea typeface="Calibri"/>
                <a:cs typeface="Arial"/>
              </a:rPr>
              <a:t>Sagatun</a:t>
            </a:r>
            <a:r>
              <a:rPr lang="nb-NO" sz="1200">
                <a:latin typeface="Arial"/>
                <a:ea typeface="Calibri"/>
                <a:cs typeface="Arial"/>
              </a:rPr>
              <a:t>. Sammen har vi felles faglig fokus på psykososialt barnehagemiljø og utvalgte dimensjoner. Vi bruker verktøyet CLASS til å observere praksis hos hverandre. Dette vil danne grunnlag for,- og bidra til felles faglige refleksjoner og faglig utvikling. Styrere og pedagoger har jevnlige treffpunkt gjennom året, og vi planlegger felles personalmøte for alle nettverksbarnehagene.</a:t>
            </a:r>
            <a:endParaRPr lang="nb-NO" sz="1200">
              <a:solidFill>
                <a:srgbClr val="000000"/>
              </a:solidFill>
              <a:latin typeface="Arial"/>
              <a:ea typeface="Calibri"/>
              <a:cs typeface="Arial"/>
            </a:endParaRPr>
          </a:p>
          <a:p>
            <a:br>
              <a:rPr lang="nb-NO" sz="1200">
                <a:latin typeface="Arial"/>
                <a:ea typeface="Calibri"/>
                <a:cs typeface="Arial"/>
              </a:rPr>
            </a:br>
            <a:r>
              <a:rPr lang="nb-NO" sz="2000" b="1">
                <a:solidFill>
                  <a:srgbClr val="77933C"/>
                </a:solidFill>
                <a:latin typeface="Bradley Hand ITC" panose="03070402050302030203" pitchFamily="66" charset="0"/>
                <a:ea typeface="Calibri"/>
                <a:cs typeface="Arial"/>
              </a:rPr>
              <a:t>Sammenhengen barnehage-skole</a:t>
            </a:r>
            <a:br>
              <a:rPr lang="nb-NO" sz="1200">
                <a:latin typeface="Arial"/>
                <a:ea typeface="Calibri"/>
                <a:cs typeface="Arial"/>
              </a:rPr>
            </a:br>
            <a:r>
              <a:rPr lang="nb-NO" sz="1200">
                <a:latin typeface="Arial"/>
                <a:ea typeface="Calibri"/>
                <a:cs typeface="Arial"/>
              </a:rPr>
              <a:t>Stjørdal kommune har utarbeidet en plan for overgangen barnehage- skole. </a:t>
            </a:r>
            <a:endParaRPr lang="nb-NO" sz="1400">
              <a:solidFill>
                <a:srgbClr val="77933C"/>
              </a:solidFill>
              <a:latin typeface="Arial"/>
              <a:ea typeface="Calibri"/>
              <a:cs typeface="Arial"/>
            </a:endParaRPr>
          </a:p>
          <a:p>
            <a:r>
              <a:rPr lang="nb-NO" sz="1200">
                <a:latin typeface="Arial"/>
                <a:ea typeface="Calibri"/>
                <a:cs typeface="Arial"/>
              </a:rPr>
              <a:t>Formålet med denne planen er:</a:t>
            </a:r>
            <a:endParaRPr lang="en-US" sz="1200">
              <a:latin typeface="Arial"/>
              <a:ea typeface="Calibri"/>
              <a:cs typeface="Arial"/>
            </a:endParaRPr>
          </a:p>
          <a:p>
            <a:pPr marL="628650" lvl="1" indent="-171450">
              <a:buFont typeface="Courier New,monospace"/>
              <a:buChar char="o"/>
            </a:pPr>
            <a:r>
              <a:rPr lang="nb-NO" sz="1200">
                <a:latin typeface="Arial"/>
                <a:ea typeface="Calibri"/>
                <a:cs typeface="Arial"/>
              </a:rPr>
              <a:t>Å kvalitetssikre rutinene for samarbeidet mellom barnehager og skoler i Stjørdal. </a:t>
            </a:r>
          </a:p>
          <a:p>
            <a:pPr marL="628650" lvl="1" indent="-171450">
              <a:buFont typeface="Courier New,monospace"/>
              <a:buChar char="o"/>
            </a:pPr>
            <a:r>
              <a:rPr lang="nb-NO" sz="1200">
                <a:latin typeface="Arial"/>
                <a:ea typeface="Calibri"/>
                <a:cs typeface="Arial"/>
              </a:rPr>
              <a:t>En meningsfull sammenheng i opplæringsløpet- det siste året i barnehagen og det første året på skolen.</a:t>
            </a:r>
          </a:p>
          <a:p>
            <a:pPr marL="628650" lvl="1" indent="-171450">
              <a:buFont typeface="Courier New,monospace"/>
              <a:buChar char="o"/>
            </a:pPr>
            <a:r>
              <a:rPr lang="nb-NO" sz="1200">
                <a:latin typeface="Arial"/>
                <a:ea typeface="Calibri"/>
                <a:cs typeface="Arial"/>
              </a:rPr>
              <a:t>En trygg skolestart for barn som begynner på 1. trinn i Stjørdal, og for deres foresatte.</a:t>
            </a:r>
            <a:endParaRPr lang="nb-NO">
              <a:ea typeface="Calibri"/>
              <a:cs typeface="Calibri"/>
            </a:endParaRPr>
          </a:p>
          <a:p>
            <a:pPr lvl="1"/>
            <a:endParaRPr lang="nb-NO" sz="1200">
              <a:latin typeface="Arial"/>
              <a:ea typeface="Calibri"/>
              <a:cs typeface="Arial"/>
            </a:endParaRPr>
          </a:p>
          <a:p>
            <a:pPr lvl="1"/>
            <a:r>
              <a:rPr lang="nb-NO" sz="1200">
                <a:latin typeface="Arial"/>
                <a:ea typeface="Calibri"/>
                <a:cs typeface="Arial"/>
              </a:rPr>
              <a:t>Daglig leder i Tussilago deltar i nettverk sammen </a:t>
            </a:r>
            <a:r>
              <a:rPr lang="nb-NO" sz="1200" err="1">
                <a:latin typeface="Arial"/>
                <a:ea typeface="Calibri"/>
                <a:cs typeface="Arial"/>
              </a:rPr>
              <a:t>Fosslia</a:t>
            </a:r>
            <a:r>
              <a:rPr lang="nb-NO" sz="1200">
                <a:latin typeface="Arial"/>
                <a:ea typeface="Calibri"/>
                <a:cs typeface="Arial"/>
              </a:rPr>
              <a:t> og </a:t>
            </a:r>
            <a:r>
              <a:rPr lang="nb-NO" sz="1200" err="1">
                <a:latin typeface="Arial"/>
                <a:ea typeface="Calibri"/>
                <a:cs typeface="Arial"/>
              </a:rPr>
              <a:t>Haraldreina</a:t>
            </a:r>
            <a:r>
              <a:rPr lang="nb-NO" sz="1200">
                <a:latin typeface="Arial"/>
                <a:ea typeface="Calibri"/>
                <a:cs typeface="Arial"/>
              </a:rPr>
              <a:t> skole, og barnehagene </a:t>
            </a:r>
            <a:r>
              <a:rPr lang="nb-NO" sz="1200" err="1">
                <a:latin typeface="Arial"/>
                <a:ea typeface="Calibri"/>
                <a:cs typeface="Arial"/>
              </a:rPr>
              <a:t>Sagatun</a:t>
            </a:r>
            <a:r>
              <a:rPr lang="nb-NO" sz="1200">
                <a:latin typeface="Arial"/>
                <a:ea typeface="Calibri"/>
                <a:cs typeface="Arial"/>
              </a:rPr>
              <a:t>, </a:t>
            </a:r>
            <a:r>
              <a:rPr lang="nb-NO" sz="1200" err="1">
                <a:latin typeface="Arial"/>
                <a:ea typeface="Calibri"/>
                <a:cs typeface="Arial"/>
              </a:rPr>
              <a:t>Taraxacum</a:t>
            </a:r>
            <a:r>
              <a:rPr lang="nb-NO" sz="1200">
                <a:latin typeface="Arial"/>
                <a:ea typeface="Calibri"/>
                <a:cs typeface="Arial"/>
              </a:rPr>
              <a:t>, </a:t>
            </a:r>
            <a:r>
              <a:rPr lang="nb-NO" sz="1200" err="1">
                <a:latin typeface="Arial"/>
                <a:ea typeface="Calibri"/>
                <a:cs typeface="Arial"/>
              </a:rPr>
              <a:t>Fosslia</a:t>
            </a:r>
            <a:r>
              <a:rPr lang="nb-NO" sz="1200">
                <a:latin typeface="Arial"/>
                <a:ea typeface="Calibri"/>
                <a:cs typeface="Arial"/>
              </a:rPr>
              <a:t>, Espira, </a:t>
            </a:r>
            <a:r>
              <a:rPr lang="nb-NO" sz="1200" err="1">
                <a:latin typeface="Arial"/>
                <a:ea typeface="Calibri"/>
                <a:cs typeface="Arial"/>
              </a:rPr>
              <a:t>Geitspranget</a:t>
            </a:r>
            <a:r>
              <a:rPr lang="nb-NO" sz="1200">
                <a:latin typeface="Arial"/>
                <a:ea typeface="Calibri"/>
                <a:cs typeface="Arial"/>
              </a:rPr>
              <a:t> og Norlandia.</a:t>
            </a:r>
            <a:endParaRPr lang="nb-NO">
              <a:ea typeface="Calibri"/>
              <a:cs typeface="Calibri"/>
            </a:endParaRPr>
          </a:p>
          <a:p>
            <a:endParaRPr lang="nb-NO" sz="1200">
              <a:latin typeface="Arial"/>
              <a:ea typeface="Calibri"/>
              <a:cs typeface="Arial"/>
            </a:endParaRPr>
          </a:p>
          <a:p>
            <a:endParaRPr lang="nb-NO">
              <a:ea typeface="Calibri"/>
              <a:cs typeface="Calibri"/>
            </a:endParaRPr>
          </a:p>
        </p:txBody>
      </p:sp>
      <p:pic>
        <p:nvPicPr>
          <p:cNvPr id="6" name="Picture 4">
            <a:extLst>
              <a:ext uri="{FF2B5EF4-FFF2-40B4-BE49-F238E27FC236}">
                <a16:creationId xmlns:a16="http://schemas.microsoft.com/office/drawing/2014/main" id="{8EF9E1BC-40EC-288D-2B27-35019C6A4331}"/>
              </a:ext>
            </a:extLst>
          </p:cNvPr>
          <p:cNvPicPr>
            <a:picLocks noChangeAspect="1"/>
          </p:cNvPicPr>
          <p:nvPr/>
        </p:nvPicPr>
        <p:blipFill>
          <a:blip r:embed="rId3"/>
          <a:srcRect l="790" t="17895" r="-1186" b="8947"/>
          <a:stretch>
            <a:fillRect/>
          </a:stretch>
        </p:blipFill>
        <p:spPr>
          <a:xfrm>
            <a:off x="3642220" y="7440324"/>
            <a:ext cx="2470080" cy="1349953"/>
          </a:xfrm>
          <a:prstGeom prst="rect">
            <a:avLst/>
          </a:prstGeom>
        </p:spPr>
      </p:pic>
      <p:pic>
        <p:nvPicPr>
          <p:cNvPr id="7" name="Picture 5">
            <a:extLst>
              <a:ext uri="{FF2B5EF4-FFF2-40B4-BE49-F238E27FC236}">
                <a16:creationId xmlns:a16="http://schemas.microsoft.com/office/drawing/2014/main" id="{B699754B-D58E-19A0-D2F5-D4E4B3176A0A}"/>
              </a:ext>
            </a:extLst>
          </p:cNvPr>
          <p:cNvPicPr>
            <a:picLocks noChangeAspect="1"/>
          </p:cNvPicPr>
          <p:nvPr/>
        </p:nvPicPr>
        <p:blipFill>
          <a:blip r:embed="rId4"/>
          <a:srcRect t="20301" b="5930"/>
          <a:stretch>
            <a:fillRect/>
          </a:stretch>
        </p:blipFill>
        <p:spPr>
          <a:xfrm>
            <a:off x="755427" y="7451359"/>
            <a:ext cx="2460355" cy="1338918"/>
          </a:xfrm>
          <a:prstGeom prst="rect">
            <a:avLst/>
          </a:prstGeom>
        </p:spPr>
      </p:pic>
    </p:spTree>
    <p:extLst>
      <p:ext uri="{BB962C8B-B14F-4D97-AF65-F5344CB8AC3E}">
        <p14:creationId xmlns:p14="http://schemas.microsoft.com/office/powerpoint/2010/main" val="659751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FCE4547A-CC9F-5789-D1FC-51F54AFDC0B4}"/>
              </a:ext>
            </a:extLst>
          </p:cNvPr>
          <p:cNvSpPr>
            <a:spLocks noGrp="1"/>
          </p:cNvSpPr>
          <p:nvPr>
            <p:ph type="sldNum" sz="quarter" idx="12"/>
          </p:nvPr>
        </p:nvSpPr>
        <p:spPr/>
        <p:txBody>
          <a:bodyPr/>
          <a:lstStyle/>
          <a:p>
            <a:fld id="{9FE1017C-5A17-4C4A-80B0-74CD1F081CC5}" type="slidenum">
              <a:rPr lang="nb-NO" smtClean="0"/>
              <a:t>20</a:t>
            </a:fld>
            <a:endParaRPr lang="nb-NO"/>
          </a:p>
        </p:txBody>
      </p:sp>
      <p:pic>
        <p:nvPicPr>
          <p:cNvPr id="4" name="Bilde 3">
            <a:extLst>
              <a:ext uri="{FF2B5EF4-FFF2-40B4-BE49-F238E27FC236}">
                <a16:creationId xmlns:a16="http://schemas.microsoft.com/office/drawing/2014/main" id="{3C8FBDD1-2751-8893-FCB3-01870FB788FA}"/>
              </a:ext>
            </a:extLst>
          </p:cNvPr>
          <p:cNvPicPr>
            <a:picLocks noChangeAspect="1"/>
          </p:cNvPicPr>
          <p:nvPr/>
        </p:nvPicPr>
        <p:blipFill>
          <a:blip r:embed="rId2"/>
          <a:srcRect l="10393" t="28166" r="14095"/>
          <a:stretch>
            <a:fillRect/>
          </a:stretch>
        </p:blipFill>
        <p:spPr>
          <a:xfrm>
            <a:off x="4779362" y="1468868"/>
            <a:ext cx="1671252" cy="1344481"/>
          </a:xfrm>
          <a:prstGeom prst="rect">
            <a:avLst/>
          </a:prstGeom>
        </p:spPr>
      </p:pic>
      <p:sp>
        <p:nvSpPr>
          <p:cNvPr id="7" name="TekstSylinder 6">
            <a:extLst>
              <a:ext uri="{FF2B5EF4-FFF2-40B4-BE49-F238E27FC236}">
                <a16:creationId xmlns:a16="http://schemas.microsoft.com/office/drawing/2014/main" id="{26BFCBBF-AE24-B86D-133D-61F83C514109}"/>
              </a:ext>
            </a:extLst>
          </p:cNvPr>
          <p:cNvSpPr txBox="1"/>
          <p:nvPr/>
        </p:nvSpPr>
        <p:spPr>
          <a:xfrm>
            <a:off x="288551" y="3515142"/>
            <a:ext cx="6280898" cy="3604192"/>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endParaRPr lang="nb-NO" sz="1400" dirty="0">
              <a:solidFill>
                <a:srgbClr val="77933C"/>
              </a:solidFill>
              <a:latin typeface="Arial"/>
              <a:cs typeface="Arial"/>
            </a:endParaRPr>
          </a:p>
          <a:p>
            <a:r>
              <a:rPr lang="nb-NO" sz="2000" b="1" dirty="0">
                <a:solidFill>
                  <a:srgbClr val="77933C"/>
                </a:solidFill>
                <a:latin typeface="Bradley Hand ITC" panose="03070402050302030203" pitchFamily="66" charset="0"/>
                <a:cs typeface="Arial"/>
              </a:rPr>
              <a:t>Facebook og Instagram</a:t>
            </a:r>
            <a:endParaRPr lang="en-US" sz="2000" b="1" dirty="0">
              <a:solidFill>
                <a:prstClr val="black"/>
              </a:solidFill>
              <a:latin typeface="Bradley Hand ITC" panose="03070402050302030203" pitchFamily="66" charset="0"/>
              <a:cs typeface="Arial"/>
            </a:endParaRPr>
          </a:p>
          <a:p>
            <a:r>
              <a:rPr lang="nb-NO" sz="1200" dirty="0">
                <a:solidFill>
                  <a:schemeClr val="tx1"/>
                </a:solidFill>
                <a:latin typeface="Arial"/>
                <a:cs typeface="Arial"/>
              </a:rPr>
              <a:t>Bruker vi til å gi omgivelsene et innblikk i vår pedagogiske praksis. Delinger og </a:t>
            </a:r>
            <a:r>
              <a:rPr lang="nb-NO" sz="1200" dirty="0" err="1">
                <a:solidFill>
                  <a:schemeClr val="tx1"/>
                </a:solidFill>
                <a:latin typeface="Arial"/>
                <a:cs typeface="Arial"/>
              </a:rPr>
              <a:t>likerklikk</a:t>
            </a:r>
            <a:r>
              <a:rPr lang="nb-NO" sz="1200" dirty="0">
                <a:solidFill>
                  <a:schemeClr val="tx1"/>
                </a:solidFill>
                <a:latin typeface="Arial"/>
                <a:cs typeface="Arial"/>
              </a:rPr>
              <a:t> gjør at vi når ut til flest mulig.</a:t>
            </a:r>
            <a:endParaRPr lang="nb-NO" dirty="0">
              <a:solidFill>
                <a:schemeClr val="tx1"/>
              </a:solidFill>
            </a:endParaRPr>
          </a:p>
          <a:p>
            <a:endParaRPr lang="nb-NO" sz="1200" dirty="0">
              <a:solidFill>
                <a:prstClr val="black"/>
              </a:solidFill>
              <a:latin typeface="Arial"/>
              <a:cs typeface="Arial"/>
            </a:endParaRPr>
          </a:p>
          <a:p>
            <a:endParaRPr lang="nb-NO" sz="1200" dirty="0">
              <a:solidFill>
                <a:prstClr val="black"/>
              </a:solidFill>
              <a:latin typeface="Arial"/>
              <a:cs typeface="Arial"/>
            </a:endParaRPr>
          </a:p>
          <a:p>
            <a:endParaRPr lang="nb-NO" sz="1400" dirty="0">
              <a:solidFill>
                <a:srgbClr val="77933C"/>
              </a:solidFill>
              <a:latin typeface="Arial"/>
              <a:cs typeface="Arial"/>
            </a:endParaRPr>
          </a:p>
          <a:p>
            <a:endParaRPr lang="nb-NO" sz="1400" dirty="0">
              <a:solidFill>
                <a:srgbClr val="77933C"/>
              </a:solidFill>
              <a:latin typeface="Arial"/>
              <a:cs typeface="Arial"/>
            </a:endParaRPr>
          </a:p>
          <a:p>
            <a:endParaRPr lang="nb-NO" sz="2000" b="1" dirty="0">
              <a:solidFill>
                <a:srgbClr val="77933C"/>
              </a:solidFill>
              <a:latin typeface="Bradley Hand ITC" panose="03070402050302030203" pitchFamily="66" charset="0"/>
              <a:cs typeface="Arial"/>
            </a:endParaRPr>
          </a:p>
          <a:p>
            <a:r>
              <a:rPr lang="nb-NO" sz="2000" b="1" dirty="0">
                <a:solidFill>
                  <a:srgbClr val="77933C"/>
                </a:solidFill>
                <a:latin typeface="Bradley Hand ITC" panose="03070402050302030203" pitchFamily="66" charset="0"/>
                <a:cs typeface="Arial"/>
              </a:rPr>
              <a:t>På hjemmesiden </a:t>
            </a:r>
            <a:br>
              <a:rPr lang="nb-NO" sz="1400" dirty="0">
                <a:latin typeface="Arial"/>
                <a:cs typeface="Arial"/>
              </a:rPr>
            </a:br>
            <a:r>
              <a:rPr lang="nb-NO" sz="1400" dirty="0">
                <a:solidFill>
                  <a:srgbClr val="77933C"/>
                </a:solidFill>
                <a:latin typeface="Arial"/>
                <a:cs typeface="Arial"/>
                <a:hlinkClick r:id="rId3"/>
              </a:rPr>
              <a:t>www.tussilago.barnehage.no</a:t>
            </a:r>
            <a:r>
              <a:rPr lang="nb-NO" sz="1200" dirty="0">
                <a:solidFill>
                  <a:srgbClr val="000000"/>
                </a:solidFill>
                <a:latin typeface="Arial"/>
                <a:cs typeface="Arial"/>
              </a:rPr>
              <a:t> finner du kontaktinformasjon og informasjon om barnehagen, eksempelvis; vedtekter, reglement, årsplan om barnehagen </a:t>
            </a:r>
            <a:r>
              <a:rPr lang="nb-NO" sz="1200" dirty="0" err="1">
                <a:solidFill>
                  <a:srgbClr val="000000"/>
                </a:solidFill>
                <a:latin typeface="Arial"/>
                <a:cs typeface="Arial"/>
              </a:rPr>
              <a:t>m.m</a:t>
            </a:r>
            <a:endParaRPr lang="nb-NO" sz="1200" dirty="0">
              <a:latin typeface="Arial"/>
              <a:cs typeface="Arial"/>
            </a:endParaRPr>
          </a:p>
          <a:p>
            <a:endParaRPr lang="nb-NO" sz="1400" dirty="0">
              <a:solidFill>
                <a:srgbClr val="77933C"/>
              </a:solidFill>
              <a:latin typeface="Arial"/>
              <a:cs typeface="Arial"/>
            </a:endParaRPr>
          </a:p>
          <a:p>
            <a:endParaRPr lang="nb-NO" sz="1400" dirty="0">
              <a:solidFill>
                <a:srgbClr val="77933C"/>
              </a:solidFill>
              <a:latin typeface="Arial"/>
              <a:cs typeface="Arial"/>
            </a:endParaRPr>
          </a:p>
          <a:p>
            <a:pPr>
              <a:lnSpc>
                <a:spcPct val="150000"/>
              </a:lnSpc>
            </a:pPr>
            <a:r>
              <a:rPr lang="nb-NO" dirty="0"/>
              <a:t> </a:t>
            </a:r>
            <a:endParaRPr lang="nb-NO" dirty="0">
              <a:ea typeface="Calibri"/>
              <a:cs typeface="Calibri"/>
            </a:endParaRPr>
          </a:p>
        </p:txBody>
      </p:sp>
      <p:sp>
        <p:nvSpPr>
          <p:cNvPr id="8" name="Rektangel 7">
            <a:extLst>
              <a:ext uri="{FF2B5EF4-FFF2-40B4-BE49-F238E27FC236}">
                <a16:creationId xmlns:a16="http://schemas.microsoft.com/office/drawing/2014/main" id="{10019FB7-BAAE-A00A-88C1-56E3E5B1E74A}"/>
              </a:ext>
            </a:extLst>
          </p:cNvPr>
          <p:cNvSpPr/>
          <p:nvPr/>
        </p:nvSpPr>
        <p:spPr>
          <a:xfrm>
            <a:off x="-3200" y="222482"/>
            <a:ext cx="6856364" cy="344116"/>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a:ea typeface="Calibri"/>
                <a:cs typeface="Arial"/>
              </a:rPr>
              <a:t>Digitale plattformer</a:t>
            </a:r>
          </a:p>
        </p:txBody>
      </p:sp>
      <p:sp>
        <p:nvSpPr>
          <p:cNvPr id="9" name="TekstSylinder 9">
            <a:extLst>
              <a:ext uri="{FF2B5EF4-FFF2-40B4-BE49-F238E27FC236}">
                <a16:creationId xmlns:a16="http://schemas.microsoft.com/office/drawing/2014/main" id="{715B3886-5AAD-7B9B-912E-8C34D3015D2D}"/>
              </a:ext>
            </a:extLst>
          </p:cNvPr>
          <p:cNvSpPr txBox="1"/>
          <p:nvPr/>
        </p:nvSpPr>
        <p:spPr>
          <a:xfrm>
            <a:off x="288551" y="1154669"/>
            <a:ext cx="4295743" cy="2616101"/>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2000" b="1" err="1">
                <a:solidFill>
                  <a:srgbClr val="9BBB59">
                    <a:lumMod val="75000"/>
                  </a:srgbClr>
                </a:solidFill>
                <a:latin typeface="Bradley Hand ITC" panose="03070402050302030203" pitchFamily="66" charset="0"/>
                <a:cs typeface="Arial"/>
              </a:rPr>
              <a:t>Kidplan</a:t>
            </a:r>
            <a:r>
              <a:rPr lang="nb-NO" sz="2000" b="1">
                <a:solidFill>
                  <a:srgbClr val="9BBB59">
                    <a:lumMod val="75000"/>
                  </a:srgbClr>
                </a:solidFill>
                <a:latin typeface="Bradley Hand ITC" panose="03070402050302030203" pitchFamily="66" charset="0"/>
                <a:cs typeface="Arial"/>
              </a:rPr>
              <a:t> </a:t>
            </a:r>
          </a:p>
          <a:p>
            <a:r>
              <a:rPr lang="nb-NO" sz="1200">
                <a:solidFill>
                  <a:prstClr val="black"/>
                </a:solidFill>
                <a:latin typeface="Arial"/>
                <a:cs typeface="Arial"/>
              </a:rPr>
              <a:t>Barnehagen benytter </a:t>
            </a:r>
            <a:r>
              <a:rPr lang="nb-NO" sz="1200" err="1">
                <a:solidFill>
                  <a:prstClr val="black"/>
                </a:solidFill>
                <a:latin typeface="Arial"/>
                <a:cs typeface="Arial"/>
              </a:rPr>
              <a:t>Kidplan</a:t>
            </a:r>
            <a:r>
              <a:rPr lang="nb-NO" sz="1200">
                <a:solidFill>
                  <a:prstClr val="black"/>
                </a:solidFill>
                <a:latin typeface="Arial"/>
                <a:cs typeface="Arial"/>
              </a:rPr>
              <a:t>, som digital kommunikasjonsplattform. På </a:t>
            </a:r>
            <a:r>
              <a:rPr lang="nb-NO" sz="1200" err="1">
                <a:solidFill>
                  <a:prstClr val="black"/>
                </a:solidFill>
                <a:latin typeface="Arial"/>
                <a:cs typeface="Arial"/>
              </a:rPr>
              <a:t>Kidplan</a:t>
            </a:r>
            <a:r>
              <a:rPr lang="nb-NO" sz="1200">
                <a:solidFill>
                  <a:prstClr val="black"/>
                </a:solidFill>
                <a:latin typeface="Arial"/>
                <a:cs typeface="Arial"/>
              </a:rPr>
              <a:t> får dere blant annet  informasjon, innkalling/invitasjon til møter, samtaler, arrangementer, og "ukeslutt" med informasjon og bilder fra uka som har vært. </a:t>
            </a:r>
            <a:r>
              <a:rPr lang="nb-NO" sz="1200" err="1">
                <a:solidFill>
                  <a:prstClr val="black"/>
                </a:solidFill>
                <a:latin typeface="Arial"/>
                <a:cs typeface="Arial"/>
              </a:rPr>
              <a:t>Kidplan</a:t>
            </a:r>
            <a:r>
              <a:rPr lang="nb-NO" sz="1200">
                <a:solidFill>
                  <a:prstClr val="black"/>
                </a:solidFill>
                <a:latin typeface="Arial"/>
                <a:cs typeface="Arial"/>
              </a:rPr>
              <a:t> brukes også til gjensidig meldingsutveksling mellom barnehage og hjem. </a:t>
            </a:r>
            <a:endParaRPr lang="nb-NO" sz="1200">
              <a:solidFill>
                <a:prstClr val="black"/>
              </a:solidFill>
              <a:latin typeface="Arial" pitchFamily="34" charset="0"/>
              <a:cs typeface="Arial" pitchFamily="34" charset="0"/>
            </a:endParaRPr>
          </a:p>
          <a:p>
            <a:r>
              <a:rPr lang="nb-NO" sz="1200" err="1">
                <a:solidFill>
                  <a:prstClr val="black"/>
                </a:solidFill>
                <a:latin typeface="Arial"/>
                <a:cs typeface="Arial"/>
              </a:rPr>
              <a:t>Kidplan</a:t>
            </a:r>
            <a:r>
              <a:rPr lang="nb-NO" sz="1200">
                <a:solidFill>
                  <a:prstClr val="black"/>
                </a:solidFill>
                <a:latin typeface="Arial"/>
                <a:cs typeface="Arial"/>
              </a:rPr>
              <a:t> er en viktig kommunikasjonskanal, og det forventes at foresatte bruker </a:t>
            </a:r>
            <a:r>
              <a:rPr lang="nb-NO" sz="1200" err="1">
                <a:solidFill>
                  <a:prstClr val="black"/>
                </a:solidFill>
                <a:latin typeface="Arial"/>
                <a:cs typeface="Arial"/>
              </a:rPr>
              <a:t>Kidplan</a:t>
            </a:r>
            <a:r>
              <a:rPr lang="nb-NO" sz="1200">
                <a:solidFill>
                  <a:prstClr val="black"/>
                </a:solidFill>
                <a:latin typeface="Arial"/>
                <a:cs typeface="Arial"/>
              </a:rPr>
              <a:t> aktivt. Det er viktig å merke seg at det ikke skal forekomme sensitiv informasjon på denne "plattformen". </a:t>
            </a:r>
          </a:p>
          <a:p>
            <a:endParaRPr lang="nb-NO" sz="1200">
              <a:solidFill>
                <a:prstClr val="black"/>
              </a:solidFill>
              <a:latin typeface="Arial" pitchFamily="34" charset="0"/>
              <a:cs typeface="Arial" pitchFamily="34" charset="0"/>
            </a:endParaRPr>
          </a:p>
        </p:txBody>
      </p:sp>
      <p:pic>
        <p:nvPicPr>
          <p:cNvPr id="5" name="Bilde 4">
            <a:extLst>
              <a:ext uri="{FF2B5EF4-FFF2-40B4-BE49-F238E27FC236}">
                <a16:creationId xmlns:a16="http://schemas.microsoft.com/office/drawing/2014/main" id="{F6D05496-3E03-CC2E-B06F-DAB7493404C2}"/>
              </a:ext>
            </a:extLst>
          </p:cNvPr>
          <p:cNvPicPr>
            <a:picLocks noChangeAspect="1"/>
          </p:cNvPicPr>
          <p:nvPr/>
        </p:nvPicPr>
        <p:blipFill>
          <a:blip r:embed="rId4"/>
          <a:srcRect t="11375" r="-66" b="7312"/>
          <a:stretch>
            <a:fillRect/>
          </a:stretch>
        </p:blipFill>
        <p:spPr>
          <a:xfrm>
            <a:off x="704762" y="4644201"/>
            <a:ext cx="1731660" cy="460330"/>
          </a:xfrm>
          <a:prstGeom prst="rect">
            <a:avLst/>
          </a:prstGeom>
        </p:spPr>
      </p:pic>
      <p:pic>
        <p:nvPicPr>
          <p:cNvPr id="3" name="Bilde 2" descr="Et bilde som inneholder Grafikk, Fargerikt, sirkel, grafisk design&#10;&#10;Automatisk generert beskrivelse">
            <a:extLst>
              <a:ext uri="{FF2B5EF4-FFF2-40B4-BE49-F238E27FC236}">
                <a16:creationId xmlns:a16="http://schemas.microsoft.com/office/drawing/2014/main" id="{9AE39F6E-B34F-90A9-B6E4-A19DE5F4A6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60787" y="4657000"/>
            <a:ext cx="540902" cy="434731"/>
          </a:xfrm>
          <a:prstGeom prst="rect">
            <a:avLst/>
          </a:prstGeom>
        </p:spPr>
      </p:pic>
      <p:sp>
        <p:nvSpPr>
          <p:cNvPr id="6" name="TekstSylinder 12">
            <a:extLst>
              <a:ext uri="{FF2B5EF4-FFF2-40B4-BE49-F238E27FC236}">
                <a16:creationId xmlns:a16="http://schemas.microsoft.com/office/drawing/2014/main" id="{145776D8-A027-0CA0-DA5B-1ADD04B2608C}"/>
              </a:ext>
            </a:extLst>
          </p:cNvPr>
          <p:cNvSpPr txBox="1"/>
          <p:nvPr/>
        </p:nvSpPr>
        <p:spPr>
          <a:xfrm>
            <a:off x="3801689" y="4680296"/>
            <a:ext cx="3673000" cy="523220"/>
          </a:xfrm>
          <a:prstGeom prst="rect">
            <a:avLst/>
          </a:prstGeom>
          <a:noFill/>
        </p:spPr>
        <p:txBody>
          <a:bodyPr wrap="square" lIns="91440" tIns="45720" rIns="91440" bIns="45720" rtlCol="0" anchor="t">
            <a:spAutoFit/>
          </a:bodyPr>
          <a:lstStyle>
            <a:defPPr>
              <a:defRPr lang="nb-NO"/>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a:r>
              <a:rPr lang="nb-NO" sz="1400">
                <a:latin typeface="Arial"/>
                <a:cs typeface="Arial"/>
              </a:rPr>
              <a:t>tussilagobarnehage </a:t>
            </a:r>
          </a:p>
          <a:p>
            <a:endParaRPr lang="nb-NO" sz="1400" b="1">
              <a:latin typeface="Arial"/>
              <a:ea typeface="Calibri"/>
              <a:cs typeface="Arial"/>
            </a:endParaRPr>
          </a:p>
        </p:txBody>
      </p:sp>
      <p:sp>
        <p:nvSpPr>
          <p:cNvPr id="10" name="TekstSylinder 9">
            <a:extLst>
              <a:ext uri="{FF2B5EF4-FFF2-40B4-BE49-F238E27FC236}">
                <a16:creationId xmlns:a16="http://schemas.microsoft.com/office/drawing/2014/main" id="{1D7D33D8-6E65-F606-2AE0-6332B06430D6}"/>
              </a:ext>
            </a:extLst>
          </p:cNvPr>
          <p:cNvSpPr txBox="1"/>
          <p:nvPr/>
        </p:nvSpPr>
        <p:spPr>
          <a:xfrm>
            <a:off x="425302" y="6781573"/>
            <a:ext cx="5961211" cy="369332"/>
          </a:xfrm>
          <a:prstGeom prst="rect">
            <a:avLst/>
          </a:prstGeom>
          <a:noFill/>
        </p:spPr>
        <p:txBody>
          <a:bodyPr wrap="square" lIns="91440" tIns="45720" rIns="91440" bIns="45720" rtlCol="0" anchor="t">
            <a:spAutoFit/>
          </a:bodyPr>
          <a:lstStyle/>
          <a:p>
            <a:endParaRPr lang="nb-NO" dirty="0"/>
          </a:p>
        </p:txBody>
      </p:sp>
    </p:spTree>
    <p:extLst>
      <p:ext uri="{BB962C8B-B14F-4D97-AF65-F5344CB8AC3E}">
        <p14:creationId xmlns:p14="http://schemas.microsoft.com/office/powerpoint/2010/main" val="1382573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B676D742-B60B-FC10-C37F-FB2F8AAA02F6}"/>
              </a:ext>
            </a:extLst>
          </p:cNvPr>
          <p:cNvSpPr>
            <a:spLocks noGrp="1"/>
          </p:cNvSpPr>
          <p:nvPr>
            <p:ph type="sldNum" sz="quarter" idx="12"/>
          </p:nvPr>
        </p:nvSpPr>
        <p:spPr/>
        <p:txBody>
          <a:bodyPr/>
          <a:lstStyle/>
          <a:p>
            <a:fld id="{9FE1017C-5A17-4C4A-80B0-74CD1F081CC5}" type="slidenum">
              <a:rPr lang="nb-NO" smtClean="0"/>
              <a:t>21</a:t>
            </a:fld>
            <a:endParaRPr lang="nb-NO"/>
          </a:p>
        </p:txBody>
      </p:sp>
      <p:sp>
        <p:nvSpPr>
          <p:cNvPr id="6" name="Rektangel 5">
            <a:extLst>
              <a:ext uri="{FF2B5EF4-FFF2-40B4-BE49-F238E27FC236}">
                <a16:creationId xmlns:a16="http://schemas.microsoft.com/office/drawing/2014/main" id="{146EAD54-9845-53DB-D7C9-8DF0F0E1D640}"/>
              </a:ext>
            </a:extLst>
          </p:cNvPr>
          <p:cNvSpPr/>
          <p:nvPr/>
        </p:nvSpPr>
        <p:spPr>
          <a:xfrm>
            <a:off x="-2444" y="188204"/>
            <a:ext cx="6860444" cy="480659"/>
          </a:xfrm>
          <a:prstGeom prst="rect">
            <a:avLst/>
          </a:prstGeom>
          <a:solidFill>
            <a:srgbClr val="9BBB59">
              <a:lumMod val="60000"/>
              <a:lumOff val="40000"/>
            </a:srgbClr>
          </a:solidFill>
          <a:ln w="25400" cap="flat" cmpd="sng" algn="ctr">
            <a:solidFill>
              <a:srgbClr val="9BBB59">
                <a:lumMod val="60000"/>
                <a:lumOff val="40000"/>
              </a:srgbClr>
            </a:solid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nb-NO"/>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a:pPr algn="ctr"/>
            <a:r>
              <a:rPr lang="nb-NO" sz="2400" b="1">
                <a:solidFill>
                  <a:srgbClr val="9BBB59">
                    <a:lumMod val="75000"/>
                  </a:srgbClr>
                </a:solidFill>
                <a:latin typeface="Bradley Hand ITC"/>
                <a:ea typeface="Calibri"/>
                <a:cs typeface="Arial"/>
              </a:rPr>
              <a:t>Viktige datoer, tradisjoner og markeringer</a:t>
            </a:r>
            <a:endParaRPr lang="nb-NO" sz="2400" b="1">
              <a:solidFill>
                <a:srgbClr val="9BBB59">
                  <a:lumMod val="75000"/>
                </a:srgbClr>
              </a:solidFill>
              <a:latin typeface="Bradley Hand ITC" panose="03070402050302030203" pitchFamily="66" charset="0"/>
              <a:ea typeface="Calibri"/>
              <a:cs typeface="Arial" panose="020B0604020202020204" pitchFamily="34" charset="0"/>
            </a:endParaRPr>
          </a:p>
        </p:txBody>
      </p:sp>
      <p:graphicFrame>
        <p:nvGraphicFramePr>
          <p:cNvPr id="8" name="Tabell 7">
            <a:extLst>
              <a:ext uri="{FF2B5EF4-FFF2-40B4-BE49-F238E27FC236}">
                <a16:creationId xmlns:a16="http://schemas.microsoft.com/office/drawing/2014/main" id="{C3CEB6CA-E38F-BB40-3C16-E27CB4717B8E}"/>
              </a:ext>
            </a:extLst>
          </p:cNvPr>
          <p:cNvGraphicFramePr>
            <a:graphicFrameLocks noGrp="1"/>
          </p:cNvGraphicFramePr>
          <p:nvPr>
            <p:extLst>
              <p:ext uri="{D42A27DB-BD31-4B8C-83A1-F6EECF244321}">
                <p14:modId xmlns:p14="http://schemas.microsoft.com/office/powerpoint/2010/main" val="2818365326"/>
              </p:ext>
            </p:extLst>
          </p:nvPr>
        </p:nvGraphicFramePr>
        <p:xfrm>
          <a:off x="318977" y="1181294"/>
          <a:ext cx="3470243" cy="7014551"/>
        </p:xfrm>
        <a:graphic>
          <a:graphicData uri="http://schemas.openxmlformats.org/drawingml/2006/table">
            <a:tbl>
              <a:tblPr/>
              <a:tblGrid>
                <a:gridCol w="824621">
                  <a:extLst>
                    <a:ext uri="{9D8B030D-6E8A-4147-A177-3AD203B41FA5}">
                      <a16:colId xmlns:a16="http://schemas.microsoft.com/office/drawing/2014/main" val="1992205419"/>
                    </a:ext>
                  </a:extLst>
                </a:gridCol>
                <a:gridCol w="2645622">
                  <a:extLst>
                    <a:ext uri="{9D8B030D-6E8A-4147-A177-3AD203B41FA5}">
                      <a16:colId xmlns:a16="http://schemas.microsoft.com/office/drawing/2014/main" val="3898771396"/>
                    </a:ext>
                  </a:extLst>
                </a:gridCol>
              </a:tblGrid>
              <a:tr h="281207">
                <a:tc gridSpan="2">
                  <a:txBody>
                    <a:bodyPr/>
                    <a:lstStyle/>
                    <a:p>
                      <a:pPr marL="0" indent="0" algn="ctr" fontAlgn="base">
                        <a:lnSpc>
                          <a:spcPts val="1650"/>
                        </a:lnSpc>
                        <a:buNone/>
                      </a:pPr>
                      <a:r>
                        <a:rPr lang="nb-NO" sz="900" b="1" i="0">
                          <a:solidFill>
                            <a:srgbClr val="000000"/>
                          </a:solidFill>
                          <a:effectLst/>
                          <a:latin typeface="Calibri"/>
                        </a:rPr>
                        <a:t>Årshjul</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554" cap="flat" cmpd="sng" algn="ctr">
                      <a:solidFill>
                        <a:srgbClr val="FFFFFF"/>
                      </a:solidFill>
                      <a:prstDash val="solid"/>
                      <a:round/>
                      <a:headEnd type="none" w="med" len="med"/>
                      <a:tailEnd type="none" w="med" len="med"/>
                    </a:lnB>
                    <a:solidFill>
                      <a:srgbClr val="FADE89"/>
                    </a:solidFill>
                  </a:tcPr>
                </a:tc>
                <a:tc hMerge="1">
                  <a:txBody>
                    <a:bodyPr/>
                    <a:lstStyle/>
                    <a:p>
                      <a:endParaRPr lang="nb-NO"/>
                    </a:p>
                  </a:txBody>
                  <a:tcPr/>
                </a:tc>
                <a:extLst>
                  <a:ext uri="{0D108BD9-81ED-4DB2-BD59-A6C34878D82A}">
                    <a16:rowId xmlns:a16="http://schemas.microsoft.com/office/drawing/2014/main" val="2129145042"/>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14.8</a:t>
                      </a:r>
                      <a:r>
                        <a:rPr lang="nb-NO" sz="900" b="1" i="0">
                          <a:solidFill>
                            <a:srgbClr val="FFFFFF"/>
                          </a:solidFill>
                          <a:effectLst/>
                          <a:latin typeface="Calibri" panose="020F0502020204030204" pitchFamily="34" charset="0"/>
                        </a:rPr>
                        <a:t>​</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554"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Planleggingsdag​</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554"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1694226504"/>
                  </a:ext>
                </a:extLst>
              </a:tr>
              <a:tr h="277301">
                <a:tc>
                  <a:txBody>
                    <a:bodyPr/>
                    <a:lstStyle/>
                    <a:p>
                      <a:pPr marL="0" indent="0" algn="l" fontAlgn="base">
                        <a:lnSpc>
                          <a:spcPts val="1650"/>
                        </a:lnSpc>
                        <a:buNone/>
                      </a:pPr>
                      <a:r>
                        <a:rPr lang="nb-NO" sz="900" b="1" i="0">
                          <a:solidFill>
                            <a:srgbClr val="000000"/>
                          </a:solidFill>
                          <a:effectLst/>
                          <a:latin typeface="Calibri" panose="020F0502020204030204" pitchFamily="34" charset="0"/>
                        </a:rPr>
                        <a:t>11.09</a:t>
                      </a:r>
                      <a:r>
                        <a:rPr lang="nb-NO" sz="900" b="1" i="0">
                          <a:solidFill>
                            <a:srgbClr val="FFFFFF"/>
                          </a:solidFill>
                          <a:effectLst/>
                          <a:latin typeface="Calibri" panose="020F0502020204030204" pitchFamily="34" charset="0"/>
                        </a:rPr>
                        <a:t>​</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Foreldrekaffe​</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1400991260"/>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16.9</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lang="nb-NO" sz="900" b="0" i="0">
                          <a:solidFill>
                            <a:srgbClr val="000000"/>
                          </a:solidFill>
                          <a:effectLst/>
                          <a:latin typeface="Calibri"/>
                        </a:rPr>
                        <a:t>​</a:t>
                      </a:r>
                      <a:r>
                        <a:rPr kumimoji="0" lang="nb-NO" sz="900" b="0" i="0" u="none" strike="noStrike" kern="1200" cap="none" spc="0" normalizeH="0" baseline="0" noProof="0">
                          <a:ln>
                            <a:noFill/>
                          </a:ln>
                          <a:solidFill>
                            <a:srgbClr val="000000"/>
                          </a:solidFill>
                          <a:effectLst/>
                          <a:uLnTx/>
                          <a:uFillTx/>
                          <a:latin typeface="Calibri"/>
                          <a:ea typeface="Calibri"/>
                          <a:cs typeface="Calibri"/>
                        </a:rPr>
                        <a:t>Besøk av skolestarterne</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58768828"/>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Uke 38 og 39</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Brannvernuker</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436366015"/>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22.9</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Foreldremøte</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615059366"/>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1.10</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Dugnad</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181261997"/>
                  </a:ext>
                </a:extLst>
              </a:tr>
              <a:tr h="277301">
                <a:tc>
                  <a:txBody>
                    <a:bodyPr/>
                    <a:lstStyle/>
                    <a:p>
                      <a:pPr marL="0" indent="0" algn="l" fontAlgn="base">
                        <a:lnSpc>
                          <a:spcPts val="1650"/>
                        </a:lnSpc>
                        <a:buNone/>
                      </a:pPr>
                      <a:r>
                        <a:rPr lang="nb-NO" sz="900" b="1" i="0">
                          <a:solidFill>
                            <a:srgbClr val="000000"/>
                          </a:solidFill>
                          <a:effectLst/>
                          <a:latin typeface="Calibri" panose="020F0502020204030204" pitchFamily="34" charset="0"/>
                        </a:rPr>
                        <a:t>23.10</a:t>
                      </a:r>
                      <a:r>
                        <a:rPr lang="nb-NO" sz="900" b="1" i="0">
                          <a:solidFill>
                            <a:srgbClr val="FFFFFF"/>
                          </a:solidFill>
                          <a:effectLst/>
                          <a:latin typeface="Calibri" panose="020F0502020204030204" pitchFamily="34" charset="0"/>
                        </a:rPr>
                        <a:t>​</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Barnehagens bursdag​</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931213548"/>
                  </a:ext>
                </a:extLst>
              </a:tr>
              <a:tr h="277301">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28.10</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Planleggingsdag​</a:t>
                      </a:r>
                      <a:endParaRPr kumimoji="0" lang="nb-NO" sz="1000" b="0" i="0" u="none" strike="noStrike" kern="1200" cap="none" spc="0" normalizeH="0" baseline="0" noProof="0">
                        <a:ln>
                          <a:noFill/>
                        </a:ln>
                        <a:solidFill>
                          <a:srgbClr val="000000"/>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193152590"/>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11.12</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Lucia</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1629681608"/>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17.12</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Nissefest</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825033418"/>
                  </a:ext>
                </a:extLst>
              </a:tr>
              <a:tr h="281207">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4.1</a:t>
                      </a:r>
                      <a:r>
                        <a:rPr kumimoji="0" lang="nb-NO" sz="9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t>
                      </a:r>
                      <a:endParaRPr kumimoji="0" lang="nb-NO" sz="1000" b="1" i="0" u="none" strike="noStrike" kern="1200" cap="none" spc="0" normalizeH="0" baseline="0" noProof="0">
                        <a:ln>
                          <a:noFill/>
                        </a:ln>
                        <a:solidFill>
                          <a:srgbClr val="FFFFFF"/>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Planleggingsdag​</a:t>
                      </a:r>
                      <a:endParaRPr kumimoji="0" lang="nb-NO" sz="1000" b="0" i="0" u="none" strike="noStrike" kern="1200" cap="none" spc="0" normalizeH="0" baseline="0" noProof="0">
                        <a:ln>
                          <a:noFill/>
                        </a:ln>
                        <a:solidFill>
                          <a:srgbClr val="000000"/>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194660865"/>
                  </a:ext>
                </a:extLst>
              </a:tr>
              <a:tr h="277301">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28.1</a:t>
                      </a:r>
                      <a:r>
                        <a:rPr kumimoji="0" lang="nb-NO" sz="9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t>
                      </a:r>
                      <a:endParaRPr kumimoji="0" lang="nb-NO" sz="1000" b="1" i="0" u="none" strike="noStrike" kern="1200" cap="none" spc="0" normalizeH="0" baseline="0" noProof="0">
                        <a:ln>
                          <a:noFill/>
                        </a:ln>
                        <a:solidFill>
                          <a:srgbClr val="FFFFFF"/>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Åpen dag nye søkere​</a:t>
                      </a:r>
                      <a:endParaRPr kumimoji="0" lang="nb-NO" sz="1000" b="0" i="0" u="none" strike="noStrike" kern="1200" cap="none" spc="0" normalizeH="0" baseline="0" noProof="0">
                        <a:ln>
                          <a:noFill/>
                        </a:ln>
                        <a:solidFill>
                          <a:srgbClr val="000000"/>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002767771"/>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6.2 (5.2)</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Samefolkets dag​</a:t>
                      </a:r>
                      <a:endParaRPr kumimoji="0" lang="nb-NO" sz="1000" b="0" i="0" u="none" strike="noStrike" kern="1200" cap="none" spc="0" normalizeH="0" baseline="0" noProof="0">
                        <a:ln>
                          <a:noFill/>
                        </a:ln>
                        <a:solidFill>
                          <a:srgbClr val="000000"/>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3564185171"/>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2.3</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Foreldremøte​</a:t>
                      </a:r>
                      <a:endParaRPr kumimoji="0" lang="nb-NO" sz="1000" b="0" i="0" u="none" strike="noStrike" kern="1200" cap="none" spc="0" normalizeH="0" baseline="0" noProof="0">
                        <a:ln>
                          <a:noFill/>
                        </a:ln>
                        <a:solidFill>
                          <a:srgbClr val="000000"/>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956142761"/>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19.3</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Påskesamling</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291789606"/>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16.4</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Planleggingsdag</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411928631"/>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20.4</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Foreldremøte nye foreldre​</a:t>
                      </a:r>
                      <a:endParaRPr kumimoji="0" lang="nb-NO" sz="1000" b="0" i="0" u="none" strike="noStrike" kern="1200" cap="none" spc="0" normalizeH="0" baseline="0" noProof="0">
                        <a:ln>
                          <a:noFill/>
                        </a:ln>
                        <a:solidFill>
                          <a:srgbClr val="000000"/>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3546550589"/>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23.4</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Tussilagofest​</a:t>
                      </a:r>
                      <a:endParaRPr kumimoji="0" lang="nb-NO" sz="1000" b="0" i="0" u="none" strike="noStrike" kern="1200" cap="none" spc="0" normalizeH="0" baseline="0" noProof="0">
                        <a:ln>
                          <a:noFill/>
                        </a:ln>
                        <a:solidFill>
                          <a:srgbClr val="000000"/>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369798769"/>
                  </a:ext>
                </a:extLst>
              </a:tr>
              <a:tr h="281207">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Uke 19</a:t>
                      </a:r>
                      <a:r>
                        <a:rPr kumimoji="0" lang="nb-NO" sz="9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t>
                      </a:r>
                      <a:endParaRPr kumimoji="0" lang="nb-NO" sz="1000" b="1" i="0" u="none" strike="noStrike" kern="1200" cap="none" spc="0" normalizeH="0" baseline="0" noProof="0">
                        <a:ln>
                          <a:noFill/>
                        </a:ln>
                        <a:solidFill>
                          <a:srgbClr val="FFFFFF"/>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Dugnad</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216380577"/>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Mai/juni</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Overflytting avdelinger, rød og hvitgruppa​</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252275335"/>
                  </a:ext>
                </a:extLst>
              </a:tr>
              <a:tr h="281207">
                <a:tc>
                  <a:txBody>
                    <a:bodyPr/>
                    <a:lstStyle/>
                    <a:p>
                      <a:pPr marL="0" marR="0" lvl="0" indent="0" algn="l" defTabSz="685800" rtl="0" eaLnBrk="1" fontAlgn="base" latinLnBrk="0" hangingPunct="1">
                        <a:lnSpc>
                          <a:spcPts val="1650"/>
                        </a:lnSpc>
                        <a:spcBef>
                          <a:spcPts val="0"/>
                        </a:spcBef>
                        <a:spcAft>
                          <a:spcPts val="0"/>
                        </a:spcAft>
                        <a:buClrTx/>
                        <a:buSzTx/>
                        <a:buFontTx/>
                        <a:buNone/>
                        <a:tabLst/>
                        <a:defRPr/>
                      </a:pPr>
                      <a:r>
                        <a:rPr kumimoji="0" lang="nb-NO" sz="9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Mai/juni</a:t>
                      </a:r>
                      <a:endParaRPr kumimoji="0" lang="nb-NO" sz="1000" b="1" i="0" u="none" strike="noStrike" kern="1200" cap="none" spc="0" normalizeH="0" baseline="0" noProof="0">
                        <a:ln>
                          <a:noFill/>
                        </a:ln>
                        <a:solidFill>
                          <a:srgbClr val="FFFFFF"/>
                        </a:solidFill>
                        <a:effectLst/>
                        <a:uLnTx/>
                        <a:uFillTx/>
                        <a:latin typeface="+mn-lt"/>
                        <a:ea typeface="+mn-ea"/>
                        <a:cs typeface="+mn-cs"/>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Besøksdager nye barn: 12.,19.,26.,2.,9.,16.</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1125503902"/>
                  </a:ext>
                </a:extLst>
              </a:tr>
              <a:tr h="281207">
                <a:tc>
                  <a:txBody>
                    <a:bodyPr/>
                    <a:lstStyle/>
                    <a:p>
                      <a:pPr marL="0" indent="0" algn="l" fontAlgn="base">
                        <a:lnSpc>
                          <a:spcPts val="1650"/>
                        </a:lnSpc>
                        <a:buNone/>
                      </a:pPr>
                      <a:r>
                        <a:rPr lang="nb-NO" sz="900" b="1" i="0">
                          <a:solidFill>
                            <a:schemeClr val="tx1"/>
                          </a:solidFill>
                          <a:effectLst/>
                          <a:latin typeface="Calibri" panose="020F0502020204030204" pitchFamily="34" charset="0"/>
                          <a:ea typeface="Calibri" panose="020F0502020204030204" pitchFamily="34" charset="0"/>
                          <a:cs typeface="Calibri" panose="020F0502020204030204" pitchFamily="34" charset="0"/>
                        </a:rPr>
                        <a:t>7.6</a:t>
                      </a: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Planleggingsdag​</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1459968102"/>
                  </a:ext>
                </a:extLst>
              </a:tr>
              <a:tr h="281207">
                <a:tc>
                  <a:txBody>
                    <a:bodyPr/>
                    <a:lstStyle/>
                    <a:p>
                      <a:pPr marL="0" indent="0" algn="l" fontAlgn="base">
                        <a:lnSpc>
                          <a:spcPts val="1650"/>
                        </a:lnSpc>
                        <a:buNone/>
                      </a:pP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Overnatting skolestarterne​</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2078841297"/>
                  </a:ext>
                </a:extLst>
              </a:tr>
              <a:tr h="281207">
                <a:tc>
                  <a:txBody>
                    <a:bodyPr/>
                    <a:lstStyle/>
                    <a:p>
                      <a:pPr marL="0" indent="0" algn="l" fontAlgn="base">
                        <a:lnSpc>
                          <a:spcPts val="1650"/>
                        </a:lnSpc>
                        <a:buNone/>
                      </a:pPr>
                      <a:r>
                        <a:rPr lang="nb-NO" sz="900" b="1" i="0">
                          <a:solidFill>
                            <a:srgbClr val="000000"/>
                          </a:solidFill>
                          <a:effectLst/>
                          <a:latin typeface="Calibri" panose="020F0502020204030204" pitchFamily="34" charset="0"/>
                        </a:rPr>
                        <a:t>Uke 23</a:t>
                      </a:r>
                      <a:endParaRPr lang="nb-NO" sz="1000" b="1" i="0">
                        <a:solidFill>
                          <a:srgbClr val="FFFFFF"/>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E89"/>
                    </a:solidFill>
                  </a:tcPr>
                </a:tc>
                <a:tc>
                  <a:txBody>
                    <a:bodyPr/>
                    <a:lstStyle/>
                    <a:p>
                      <a:pPr marL="0" indent="0" algn="l" fontAlgn="base">
                        <a:lnSpc>
                          <a:spcPts val="1650"/>
                        </a:lnSpc>
                        <a:buNone/>
                      </a:pPr>
                      <a:r>
                        <a:rPr lang="nb-NO" sz="900" b="0" i="0">
                          <a:solidFill>
                            <a:srgbClr val="000000"/>
                          </a:solidFill>
                          <a:effectLst/>
                          <a:latin typeface="Calibri" panose="020F0502020204030204" pitchFamily="34" charset="0"/>
                        </a:rPr>
                        <a:t>Avslutning for skolestarterne​</a:t>
                      </a:r>
                      <a:endParaRPr lang="nb-NO" sz="1000" b="0" i="0">
                        <a:solidFill>
                          <a:srgbClr val="000000"/>
                        </a:solidFill>
                        <a:effectLst/>
                      </a:endParaRPr>
                    </a:p>
                  </a:txBody>
                  <a:tcPr marL="69875" marR="69875" marT="34938" marB="34938">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BF1DE"/>
                    </a:solidFill>
                  </a:tcPr>
                </a:tc>
                <a:extLst>
                  <a:ext uri="{0D108BD9-81ED-4DB2-BD59-A6C34878D82A}">
                    <a16:rowId xmlns:a16="http://schemas.microsoft.com/office/drawing/2014/main" val="3845698947"/>
                  </a:ext>
                </a:extLst>
              </a:tr>
            </a:tbl>
          </a:graphicData>
        </a:graphic>
      </p:graphicFrame>
      <p:pic>
        <p:nvPicPr>
          <p:cNvPr id="10" name="Bilde 9">
            <a:extLst>
              <a:ext uri="{FF2B5EF4-FFF2-40B4-BE49-F238E27FC236}">
                <a16:creationId xmlns:a16="http://schemas.microsoft.com/office/drawing/2014/main" id="{C0FA6761-DA00-28CA-3207-F3CB479DD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9213" y="1181293"/>
            <a:ext cx="2580440" cy="3440587"/>
          </a:xfrm>
          <a:prstGeom prst="rect">
            <a:avLst/>
          </a:prstGeom>
        </p:spPr>
      </p:pic>
      <p:pic>
        <p:nvPicPr>
          <p:cNvPr id="12" name="Bilde 11">
            <a:extLst>
              <a:ext uri="{FF2B5EF4-FFF2-40B4-BE49-F238E27FC236}">
                <a16:creationId xmlns:a16="http://schemas.microsoft.com/office/drawing/2014/main" id="{947FFAEE-52BE-BF6A-DB22-1341F261DE7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89213" y="4755261"/>
            <a:ext cx="2580440" cy="3440586"/>
          </a:xfrm>
          <a:prstGeom prst="rect">
            <a:avLst/>
          </a:prstGeom>
        </p:spPr>
      </p:pic>
    </p:spTree>
    <p:extLst>
      <p:ext uri="{BB962C8B-B14F-4D97-AF65-F5344CB8AC3E}">
        <p14:creationId xmlns:p14="http://schemas.microsoft.com/office/powerpoint/2010/main" val="390684311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8219f24-d63b-4fc5-abb7-982785fd13e6" xsi:nil="true"/>
    <lcf76f155ced4ddcb4097134ff3c332f xmlns="261a4d7e-b703-4a62-88b1-d70f9fa8ba4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6B7FB004722474EBA76C691E62CCE2B" ma:contentTypeVersion="19" ma:contentTypeDescription="Opprett et nytt dokument." ma:contentTypeScope="" ma:versionID="489c21da683816df79162f437fd77d5f">
  <xsd:schema xmlns:xsd="http://www.w3.org/2001/XMLSchema" xmlns:xs="http://www.w3.org/2001/XMLSchema" xmlns:p="http://schemas.microsoft.com/office/2006/metadata/properties" xmlns:ns2="261a4d7e-b703-4a62-88b1-d70f9fa8ba4e" xmlns:ns3="b8219f24-d63b-4fc5-abb7-982785fd13e6" targetNamespace="http://schemas.microsoft.com/office/2006/metadata/properties" ma:root="true" ma:fieldsID="9610bc9aab77d5dd48aed825d0c94ea9" ns2:_="" ns3:_="">
    <xsd:import namespace="261a4d7e-b703-4a62-88b1-d70f9fa8ba4e"/>
    <xsd:import namespace="b8219f24-d63b-4fc5-abb7-982785fd13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1a4d7e-b703-4a62-88b1-d70f9fa8ba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161ab0f3-34e9-4937-9705-617e1bd9ea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8219f24-d63b-4fc5-abb7-982785fd13e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162fe4c3-18c7-4bfb-a07f-c105c0bb822f}" ma:internalName="TaxCatchAll" ma:showField="CatchAllData" ma:web="b8219f24-d63b-4fc5-abb7-982785fd13e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96D9A3-A47E-4B98-9961-8A10086EA827}">
  <ds:schemaRefs>
    <ds:schemaRef ds:uri="b8219f24-d63b-4fc5-abb7-982785fd13e6"/>
    <ds:schemaRef ds:uri="http://purl.org/dc/terms/"/>
    <ds:schemaRef ds:uri="http://purl.org/dc/elements/1.1/"/>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261a4d7e-b703-4a62-88b1-d70f9fa8ba4e"/>
    <ds:schemaRef ds:uri="http://purl.org/dc/dcmitype/"/>
  </ds:schemaRefs>
</ds:datastoreItem>
</file>

<file path=customXml/itemProps2.xml><?xml version="1.0" encoding="utf-8"?>
<ds:datastoreItem xmlns:ds="http://schemas.openxmlformats.org/officeDocument/2006/customXml" ds:itemID="{0945BC88-BECF-435A-8334-B5C2FF767F73}">
  <ds:schemaRefs>
    <ds:schemaRef ds:uri="261a4d7e-b703-4a62-88b1-d70f9fa8ba4e"/>
    <ds:schemaRef ds:uri="b8219f24-d63b-4fc5-abb7-982785fd13e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92A0643-C073-4C44-8D80-27D0CF34FF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5621</Words>
  <Application>Microsoft Office PowerPoint</Application>
  <PresentationFormat>On-screen Show (4:3)</PresentationFormat>
  <Paragraphs>491</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Marielle H. Dahlstrøen</dc:creator>
  <cp:lastModifiedBy>Kristin Berntzen</cp:lastModifiedBy>
  <cp:revision>7</cp:revision>
  <dcterms:created xsi:type="dcterms:W3CDTF">2026-07-22T07:01:34Z</dcterms:created>
  <dcterms:modified xsi:type="dcterms:W3CDTF">2026-09-08T09:52:12Z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0x01010006B7FB004722474EBA76C691E62CCE2B</vt:lpwstr>
  </property>
  <property fmtid="{D5CDD505-2E9C-101B-9397-08002B2CF9AE}" pid="3" name="MediaServiceImageTags">
    <vt:lpwstr/>
  </property>
</Properties>
</file>