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8"/>
  </p:notesMasterIdLst>
  <p:sldIdLst>
    <p:sldId id="394" r:id="rId5"/>
    <p:sldId id="395" r:id="rId6"/>
    <p:sldId id="397" r:id="rId7"/>
  </p:sldIdLst>
  <p:sldSz cx="6858000" cy="9144000" type="screen4x3"/>
  <p:notesSz cx="6794500" cy="99314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15C"/>
    <a:srgbClr val="FFD8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E68C4-E1FD-4C48-B6EF-4AE2ABDE5E88}" v="26" dt="2022-08-25T12:12:15.125"/>
    <p1510:client id="{0D00FFAE-8340-E0FB-5B8C-0BD107AD8086}" v="162" dt="2023-09-18T06:02:23.327"/>
    <p1510:client id="{21CD6C80-5EE1-D0D2-4A0D-2F51D8407F95}" v="162" dt="2023-10-06T05:59:02.613"/>
    <p1510:client id="{A4665EC1-FBB6-BA81-7729-B7B6AF020954}" v="1255" dt="2023-09-15T12:03:22.164"/>
    <p1510:client id="{AED6FB84-C385-AA70-0DCA-DB4A92AB7895}" v="1452" dt="2023-09-15T13:16:30.689"/>
    <p1510:client id="{F5325FFD-4121-03D1-DD5E-11C2A441086C}" v="2791" dt="2023-09-26T15:30:31.148"/>
  </p1510:revLst>
</p1510:revInfo>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Mørk stil 2 - aksent 5 / aks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232" y="5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44283" cy="496571"/>
          </a:xfrm>
          <a:prstGeom prst="rect">
            <a:avLst/>
          </a:prstGeom>
        </p:spPr>
        <p:txBody>
          <a:bodyPr vert="horz" lIns="91432" tIns="45716" rIns="91432" bIns="45716" rtlCol="0"/>
          <a:lstStyle>
            <a:lvl1pPr algn="l">
              <a:defRPr sz="1200"/>
            </a:lvl1pPr>
          </a:lstStyle>
          <a:p>
            <a:endParaRPr lang="nb-NO"/>
          </a:p>
        </p:txBody>
      </p:sp>
      <p:sp>
        <p:nvSpPr>
          <p:cNvPr id="3" name="Plassholder for dato 2"/>
          <p:cNvSpPr>
            <a:spLocks noGrp="1"/>
          </p:cNvSpPr>
          <p:nvPr>
            <p:ph type="dt" idx="1"/>
          </p:nvPr>
        </p:nvSpPr>
        <p:spPr>
          <a:xfrm>
            <a:off x="3848646" y="0"/>
            <a:ext cx="2944283" cy="496571"/>
          </a:xfrm>
          <a:prstGeom prst="rect">
            <a:avLst/>
          </a:prstGeom>
        </p:spPr>
        <p:txBody>
          <a:bodyPr vert="horz" lIns="91432" tIns="45716" rIns="91432" bIns="45716" rtlCol="0"/>
          <a:lstStyle>
            <a:lvl1pPr algn="r">
              <a:defRPr sz="1200"/>
            </a:lvl1pPr>
          </a:lstStyle>
          <a:p>
            <a:fld id="{D92F2BE0-1E30-4D6A-A38D-6D913B7A3FE0}" type="datetimeFigureOut">
              <a:rPr lang="nb-NO" smtClean="0"/>
              <a:pPr/>
              <a:t>17.11.2023</a:t>
            </a:fld>
            <a:endParaRPr lang="nb-NO"/>
          </a:p>
        </p:txBody>
      </p:sp>
      <p:sp>
        <p:nvSpPr>
          <p:cNvPr id="4" name="Plassholder for lysbilde 3"/>
          <p:cNvSpPr>
            <a:spLocks noGrp="1" noRot="1" noChangeAspect="1"/>
          </p:cNvSpPr>
          <p:nvPr>
            <p:ph type="sldImg" idx="2"/>
          </p:nvPr>
        </p:nvSpPr>
        <p:spPr>
          <a:xfrm>
            <a:off x="2000250" y="744538"/>
            <a:ext cx="2794000" cy="3725862"/>
          </a:xfrm>
          <a:prstGeom prst="rect">
            <a:avLst/>
          </a:prstGeom>
          <a:noFill/>
          <a:ln w="12700">
            <a:solidFill>
              <a:prstClr val="black"/>
            </a:solidFill>
          </a:ln>
        </p:spPr>
        <p:txBody>
          <a:bodyPr vert="horz" lIns="91432" tIns="45716" rIns="91432" bIns="45716" rtlCol="0" anchor="ctr"/>
          <a:lstStyle/>
          <a:p>
            <a:endParaRPr lang="nb-NO"/>
          </a:p>
        </p:txBody>
      </p:sp>
      <p:sp>
        <p:nvSpPr>
          <p:cNvPr id="5" name="Plassholder for notater 4"/>
          <p:cNvSpPr>
            <a:spLocks noGrp="1"/>
          </p:cNvSpPr>
          <p:nvPr>
            <p:ph type="body" sz="quarter" idx="3"/>
          </p:nvPr>
        </p:nvSpPr>
        <p:spPr>
          <a:xfrm>
            <a:off x="679451" y="4717416"/>
            <a:ext cx="5435600" cy="4469129"/>
          </a:xfrm>
          <a:prstGeom prst="rect">
            <a:avLst/>
          </a:prstGeom>
        </p:spPr>
        <p:txBody>
          <a:bodyPr vert="horz" lIns="91432" tIns="45716" rIns="91432" bIns="45716"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 y="9433106"/>
            <a:ext cx="2944283" cy="496571"/>
          </a:xfrm>
          <a:prstGeom prst="rect">
            <a:avLst/>
          </a:prstGeom>
        </p:spPr>
        <p:txBody>
          <a:bodyPr vert="horz" lIns="91432" tIns="45716" rIns="91432" bIns="45716"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8646" y="9433106"/>
            <a:ext cx="2944283" cy="496571"/>
          </a:xfrm>
          <a:prstGeom prst="rect">
            <a:avLst/>
          </a:prstGeom>
        </p:spPr>
        <p:txBody>
          <a:bodyPr vert="horz" lIns="91432" tIns="45716" rIns="91432" bIns="45716" rtlCol="0" anchor="b"/>
          <a:lstStyle>
            <a:lvl1pPr algn="r">
              <a:defRPr sz="1200"/>
            </a:lvl1pPr>
          </a:lstStyle>
          <a:p>
            <a:fld id="{584D976F-0559-4C76-B9AC-281E446EE8A9}" type="slidenum">
              <a:rPr lang="nb-NO" smtClean="0"/>
              <a:pPr/>
              <a:t>‹#›</a:t>
            </a:fld>
            <a:endParaRPr lang="nb-NO"/>
          </a:p>
        </p:txBody>
      </p:sp>
    </p:spTree>
    <p:extLst>
      <p:ext uri="{BB962C8B-B14F-4D97-AF65-F5344CB8AC3E}">
        <p14:creationId xmlns:p14="http://schemas.microsoft.com/office/powerpoint/2010/main" val="2046692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14350" y="2840568"/>
            <a:ext cx="5829300" cy="1960033"/>
          </a:xfrm>
        </p:spPr>
        <p:txBody>
          <a:bodyPr/>
          <a:lstStyle/>
          <a:p>
            <a:r>
              <a:rPr lang="nb-NO"/>
              <a:t>Klikk for å redigere tittelstil</a:t>
            </a:r>
          </a:p>
        </p:txBody>
      </p:sp>
      <p:sp>
        <p:nvSpPr>
          <p:cNvPr id="3" name="Undertit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16487A2F-D8D9-47FC-9D8E-5CE42738EA0D}" type="datetime1">
              <a:rPr lang="nb-NO" smtClean="0"/>
              <a:pPr/>
              <a:t>17.11.2023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1F5BB6A-89F2-484E-9965-80BEBEEE3BB2}" type="datetime1">
              <a:rPr lang="nb-NO" smtClean="0"/>
              <a:pPr/>
              <a:t>17.11.2023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4972050" y="366185"/>
            <a:ext cx="1543050" cy="7802033"/>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342900" y="366185"/>
            <a:ext cx="4514850" cy="7802033"/>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219ECB84-5D97-4033-BEB1-87283F2C6364}" type="datetime1">
              <a:rPr lang="nb-NO" smtClean="0"/>
              <a:pPr/>
              <a:t>17.11.2023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8B1970F-85C1-429B-B386-8D867158C813}" type="datetime1">
              <a:rPr lang="nb-NO" smtClean="0"/>
              <a:pPr/>
              <a:t>17.11.2023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41735" y="5875867"/>
            <a:ext cx="5829300" cy="1816100"/>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C12976E-A923-4D70-ADCA-678604FA05E2}" type="datetime1">
              <a:rPr lang="nb-NO" smtClean="0"/>
              <a:pPr/>
              <a:t>17.11.2023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86432B36-AAB2-440C-B639-C54C25DCC7DC}" type="datetime1">
              <a:rPr lang="nb-NO" smtClean="0"/>
              <a:pPr/>
              <a:t>17.11.2023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6021FCB3-3C13-4B26-8327-29DDB39869EA}" type="datetime1">
              <a:rPr lang="nb-NO" smtClean="0"/>
              <a:pPr/>
              <a:t>17.11.2023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43DE9C85-5CEC-4DC9-9A09-680A3FC544B9}" type="datetime1">
              <a:rPr lang="nb-NO" smtClean="0"/>
              <a:pPr/>
              <a:t>17.11.2023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5C9F461-1F9E-4B22-9283-F69CB0D7D0D7}" type="datetime1">
              <a:rPr lang="nb-NO" smtClean="0"/>
              <a:pPr/>
              <a:t>17.11.2023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42900" y="364067"/>
            <a:ext cx="2256235" cy="154940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51787C79-1EA9-49E0-86A7-0716705150A6}" type="datetime1">
              <a:rPr lang="nb-NO" smtClean="0"/>
              <a:pPr/>
              <a:t>17.11.2023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344216" y="6400800"/>
            <a:ext cx="4114800" cy="755651"/>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EDC81365-FF97-4C7C-AC07-652D21801955}" type="datetime1">
              <a:rPr lang="nb-NO" smtClean="0"/>
              <a:pPr/>
              <a:t>17.11.2023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2C2C5C0-A334-4447-9886-AB69801F816A}"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E34574D-981A-439A-B0B3-121E11761E54}" type="datetime1">
              <a:rPr lang="nb-NO" smtClean="0"/>
              <a:pPr/>
              <a:t>17.11.2023</a:t>
            </a:fld>
            <a:endParaRPr lang="nb-NO"/>
          </a:p>
        </p:txBody>
      </p:sp>
      <p:sp>
        <p:nvSpPr>
          <p:cNvPr id="5" name="Plassholder for bunn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2C2C5C0-A334-4447-9886-AB69801F816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6C402726-8A93-49BB-B351-416B3C6A2DA1}"/>
              </a:ext>
            </a:extLst>
          </p:cNvPr>
          <p:cNvSpPr>
            <a:spLocks noGrp="1"/>
          </p:cNvSpPr>
          <p:nvPr>
            <p:ph type="sldNum" sz="quarter" idx="12"/>
          </p:nvPr>
        </p:nvSpPr>
        <p:spPr/>
        <p:txBody>
          <a:bodyPr/>
          <a:lstStyle/>
          <a:p>
            <a:fld id="{42C2C5C0-A334-4447-9886-AB69801F816A}" type="slidenum">
              <a:rPr lang="nb-NO" smtClean="0"/>
              <a:pPr/>
              <a:t>1</a:t>
            </a:fld>
            <a:endParaRPr lang="nb-NO"/>
          </a:p>
        </p:txBody>
      </p:sp>
      <p:graphicFrame>
        <p:nvGraphicFramePr>
          <p:cNvPr id="8" name="Tabell 7">
            <a:extLst>
              <a:ext uri="{FF2B5EF4-FFF2-40B4-BE49-F238E27FC236}">
                <a16:creationId xmlns:a16="http://schemas.microsoft.com/office/drawing/2014/main" id="{CDC3A223-F010-458E-9E5A-10BD3327E33D}"/>
              </a:ext>
            </a:extLst>
          </p:cNvPr>
          <p:cNvGraphicFramePr>
            <a:graphicFrameLocks noGrp="1"/>
          </p:cNvGraphicFramePr>
          <p:nvPr>
            <p:extLst>
              <p:ext uri="{D42A27DB-BD31-4B8C-83A1-F6EECF244321}">
                <p14:modId xmlns:p14="http://schemas.microsoft.com/office/powerpoint/2010/main" val="248742623"/>
              </p:ext>
            </p:extLst>
          </p:nvPr>
        </p:nvGraphicFramePr>
        <p:xfrm>
          <a:off x="252132" y="3538257"/>
          <a:ext cx="6479958" cy="4591420"/>
        </p:xfrm>
        <a:graphic>
          <a:graphicData uri="http://schemas.openxmlformats.org/drawingml/2006/table">
            <a:tbl>
              <a:tblPr firstRow="1" firstCol="1" bandRow="1"/>
              <a:tblGrid>
                <a:gridCol w="420220">
                  <a:extLst>
                    <a:ext uri="{9D8B030D-6E8A-4147-A177-3AD203B41FA5}">
                      <a16:colId xmlns:a16="http://schemas.microsoft.com/office/drawing/2014/main" val="2624027036"/>
                    </a:ext>
                  </a:extLst>
                </a:gridCol>
                <a:gridCol w="647138">
                  <a:extLst>
                    <a:ext uri="{9D8B030D-6E8A-4147-A177-3AD203B41FA5}">
                      <a16:colId xmlns:a16="http://schemas.microsoft.com/office/drawing/2014/main" val="51748724"/>
                    </a:ext>
                  </a:extLst>
                </a:gridCol>
                <a:gridCol w="1386726">
                  <a:extLst>
                    <a:ext uri="{9D8B030D-6E8A-4147-A177-3AD203B41FA5}">
                      <a16:colId xmlns:a16="http://schemas.microsoft.com/office/drawing/2014/main" val="4213611015"/>
                    </a:ext>
                  </a:extLst>
                </a:gridCol>
                <a:gridCol w="2528860">
                  <a:extLst>
                    <a:ext uri="{9D8B030D-6E8A-4147-A177-3AD203B41FA5}">
                      <a16:colId xmlns:a16="http://schemas.microsoft.com/office/drawing/2014/main" val="1047224741"/>
                    </a:ext>
                  </a:extLst>
                </a:gridCol>
                <a:gridCol w="756397">
                  <a:extLst>
                    <a:ext uri="{9D8B030D-6E8A-4147-A177-3AD203B41FA5}">
                      <a16:colId xmlns:a16="http://schemas.microsoft.com/office/drawing/2014/main" val="2738353240"/>
                    </a:ext>
                  </a:extLst>
                </a:gridCol>
                <a:gridCol w="740617">
                  <a:extLst>
                    <a:ext uri="{9D8B030D-6E8A-4147-A177-3AD203B41FA5}">
                      <a16:colId xmlns:a16="http://schemas.microsoft.com/office/drawing/2014/main" val="292014852"/>
                    </a:ext>
                  </a:extLst>
                </a:gridCol>
              </a:tblGrid>
              <a:tr h="344580">
                <a:tc>
                  <a:txBody>
                    <a:bodyPr/>
                    <a:lstStyle/>
                    <a:p>
                      <a:r>
                        <a:rPr lang="nb-NO" sz="1100" b="1" err="1">
                          <a:effectLst/>
                          <a:latin typeface="Arial"/>
                          <a:ea typeface="Times New Roman" panose="02020603050405020304" pitchFamily="18" charset="0"/>
                        </a:rPr>
                        <a:t>Mnd</a:t>
                      </a:r>
                      <a:endParaRPr lang="nb-NO" sz="1100" err="1">
                        <a:effectLst/>
                        <a:latin typeface="Arial"/>
                        <a:ea typeface="Times New Roman" panose="02020603050405020304" pitchFamily="18" charset="0"/>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ctr"/>
                      <a:r>
                        <a:rPr lang="nb-NO" sz="1100" b="1" dirty="0">
                          <a:solidFill>
                            <a:srgbClr val="000000"/>
                          </a:solidFill>
                          <a:effectLst/>
                          <a:latin typeface="Arial"/>
                          <a:ea typeface="Times New Roman" panose="02020603050405020304" pitchFamily="18" charset="0"/>
                        </a:rPr>
                        <a:t>Dato</a:t>
                      </a:r>
                      <a:endParaRPr lang="nb-NO" sz="1100" dirty="0">
                        <a:effectLst/>
                        <a:latin typeface="Arial"/>
                        <a:ea typeface="Times New Roman" panose="02020603050405020304" pitchFamily="18" charset="0"/>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r>
                        <a:rPr lang="nb-NO" sz="1100" b="1" dirty="0">
                          <a:solidFill>
                            <a:srgbClr val="000000"/>
                          </a:solidFill>
                          <a:effectLst/>
                          <a:latin typeface="Arial"/>
                          <a:ea typeface="Times New Roman" panose="02020603050405020304" pitchFamily="18" charset="0"/>
                        </a:rPr>
                        <a:t>Aktivitet</a:t>
                      </a:r>
                      <a:endParaRPr lang="nb-NO" sz="1100" dirty="0">
                        <a:effectLst/>
                        <a:latin typeface="Arial"/>
                        <a:ea typeface="Times New Roman" panose="02020603050405020304" pitchFamily="18" charset="0"/>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r>
                        <a:rPr lang="nb-NO" sz="1100" b="1" dirty="0">
                          <a:solidFill>
                            <a:srgbClr val="000000"/>
                          </a:solidFill>
                          <a:effectLst/>
                          <a:latin typeface="Arial"/>
                          <a:ea typeface="Times New Roman" panose="02020603050405020304" pitchFamily="18" charset="0"/>
                        </a:rPr>
                        <a:t>Innhold</a:t>
                      </a:r>
                      <a:endParaRPr lang="nb-NO" sz="1100" dirty="0">
                        <a:effectLst/>
                        <a:latin typeface="Arial"/>
                        <a:ea typeface="Times New Roman" panose="02020603050405020304" pitchFamily="18" charset="0"/>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r>
                        <a:rPr lang="nb-NO" sz="1100" b="1" dirty="0">
                          <a:solidFill>
                            <a:srgbClr val="000000"/>
                          </a:solidFill>
                          <a:effectLst/>
                          <a:latin typeface="Arial"/>
                          <a:ea typeface="Times New Roman" panose="02020603050405020304" pitchFamily="18" charset="0"/>
                        </a:rPr>
                        <a:t>Hvem deltar</a:t>
                      </a:r>
                      <a:endParaRPr lang="nb-NO" sz="1100" dirty="0">
                        <a:effectLst/>
                        <a:latin typeface="Arial"/>
                        <a:ea typeface="Times New Roman" panose="02020603050405020304" pitchFamily="18" charset="0"/>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r>
                        <a:rPr lang="nb-NO" sz="1100" b="1" dirty="0">
                          <a:solidFill>
                            <a:srgbClr val="000000"/>
                          </a:solidFill>
                          <a:effectLst/>
                          <a:latin typeface="Arial"/>
                          <a:ea typeface="Times New Roman" panose="02020603050405020304" pitchFamily="18" charset="0"/>
                        </a:rPr>
                        <a:t>Ansvar</a:t>
                      </a:r>
                      <a:endParaRPr lang="nb-NO" sz="1100" dirty="0" err="1">
                        <a:effectLst/>
                        <a:latin typeface="Arial"/>
                        <a:ea typeface="Times New Roman" panose="02020603050405020304" pitchFamily="18" charset="0"/>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807415463"/>
                  </a:ext>
                </a:extLst>
              </a:tr>
              <a:tr h="1344705">
                <a:tc>
                  <a:txBody>
                    <a:bodyPr/>
                    <a:lstStyle/>
                    <a:p>
                      <a:r>
                        <a:rPr lang="nb-NO" sz="1100" dirty="0" err="1">
                          <a:effectLst/>
                          <a:latin typeface="Arial"/>
                          <a:ea typeface="Times New Roman" panose="02020603050405020304" pitchFamily="18" charset="0"/>
                        </a:rPr>
                        <a:t>Sept</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b-NO" sz="1100" dirty="0">
                          <a:effectLst/>
                          <a:latin typeface="Arial"/>
                          <a:ea typeface="Times New Roman" panose="02020603050405020304" pitchFamily="18" charset="0"/>
                          <a:cs typeface="Arial"/>
                        </a:rPr>
                        <a:t>Uke 38 </a:t>
                      </a:r>
                    </a:p>
                    <a:p>
                      <a:pPr algn="ctr"/>
                      <a:r>
                        <a:rPr lang="nb-NO" sz="1100" dirty="0">
                          <a:effectLst/>
                          <a:latin typeface="Arial"/>
                          <a:ea typeface="Times New Roman" panose="02020603050405020304" pitchFamily="18" charset="0"/>
                          <a:cs typeface="Arial"/>
                        </a:rPr>
                        <a:t>18.-22.</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100" dirty="0">
                          <a:effectLst/>
                          <a:latin typeface="Arial"/>
                          <a:ea typeface="Times New Roman" panose="02020603050405020304" pitchFamily="18" charset="0"/>
                          <a:cs typeface="Arial"/>
                        </a:rPr>
                        <a:t>Brannvernuker</a:t>
                      </a:r>
                    </a:p>
                    <a:p>
                      <a:endParaRPr lang="nb-NO" sz="1100">
                        <a:effectLst/>
                        <a:latin typeface="Arial"/>
                        <a:ea typeface="Times New Roman" panose="02020603050405020304" pitchFamily="18" charset="0"/>
                        <a:cs typeface="Arial"/>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100" dirty="0">
                          <a:effectLst/>
                          <a:latin typeface="Arial"/>
                          <a:ea typeface="Times New Roman" panose="02020603050405020304" pitchFamily="18" charset="0"/>
                          <a:cs typeface="Arial"/>
                        </a:rPr>
                        <a:t>Viktig å øve brannvern både for barn og voksne. Vi markerer den nasjonale brannvernuka som avholdes i uke 38. Her blir det brannøvelser, både varslet og ikke varslet, fokus på forbyggende tiltak, refleksjoner rundt brann, rutiner </a:t>
                      </a:r>
                      <a:r>
                        <a:rPr lang="nb-NO" sz="1100" dirty="0" err="1">
                          <a:effectLst/>
                          <a:latin typeface="Arial"/>
                          <a:ea typeface="Times New Roman" panose="02020603050405020304" pitchFamily="18" charset="0"/>
                          <a:cs typeface="Arial"/>
                        </a:rPr>
                        <a:t>m.m</a:t>
                      </a:r>
                      <a:r>
                        <a:rPr lang="nb-NO" sz="1100" dirty="0">
                          <a:effectLst/>
                          <a:latin typeface="Arial"/>
                          <a:ea typeface="Times New Roman" panose="02020603050405020304" pitchFamily="18" charset="0"/>
                          <a:cs typeface="Arial"/>
                        </a:rPr>
                        <a:t> </a:t>
                      </a:r>
                      <a:endParaRPr lang="nb-NO" sz="1100" dirty="0">
                        <a:effectLst/>
                        <a:latin typeface="Arial" panose="020B0604020202020204" pitchFamily="34" charset="0"/>
                        <a:ea typeface="Times New Roman" panose="02020603050405020304" pitchFamily="18" charset="0"/>
                        <a:cs typeface="Arial" panose="020B0604020202020204" pitchFamily="34" charset="0"/>
                      </a:endParaRPr>
                    </a:p>
                    <a:p>
                      <a:endParaRPr lang="nb-NO" sz="1100">
                        <a:effectLst/>
                        <a:latin typeface="Arial"/>
                        <a:ea typeface="Times New Roman" panose="02020603050405020304" pitchFamily="18" charset="0"/>
                        <a:cs typeface="Arial"/>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900" dirty="0">
                          <a:effectLst/>
                          <a:latin typeface="Arial"/>
                          <a:ea typeface="Times New Roman" panose="02020603050405020304" pitchFamily="18" charset="0"/>
                          <a:cs typeface="Arial"/>
                        </a:rPr>
                        <a:t>Alle barn og voksne</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900" dirty="0">
                          <a:effectLst/>
                          <a:latin typeface="Arial"/>
                          <a:ea typeface="Times New Roman" panose="02020603050405020304" pitchFamily="18" charset="0"/>
                        </a:rPr>
                        <a:t>Christian </a:t>
                      </a:r>
                      <a:endParaRPr lang="en-US" sz="900" dirty="0"/>
                    </a:p>
                    <a:p>
                      <a:pPr lvl="0">
                        <a:buNone/>
                      </a:pPr>
                      <a:r>
                        <a:rPr lang="nb-NO" sz="900" dirty="0">
                          <a:effectLst/>
                          <a:latin typeface="Arial"/>
                          <a:ea typeface="Times New Roman" panose="02020603050405020304" pitchFamily="18" charset="0"/>
                        </a:rPr>
                        <a:t>og Tonje</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753501"/>
                  </a:ext>
                </a:extLst>
              </a:tr>
              <a:tr h="1143000">
                <a:tc>
                  <a:txBody>
                    <a:bodyPr/>
                    <a:lstStyle/>
                    <a:p>
                      <a:pPr lvl="0">
                        <a:buNone/>
                      </a:pPr>
                      <a:r>
                        <a:rPr lang="nb-NO" sz="1100" err="1">
                          <a:effectLst/>
                          <a:latin typeface="Arial"/>
                        </a:rPr>
                        <a:t>Sept</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lgn="ctr">
                        <a:buNone/>
                      </a:pPr>
                      <a:r>
                        <a:rPr lang="nb-NO" sz="1100" dirty="0">
                          <a:effectLst/>
                          <a:latin typeface="Arial"/>
                          <a:ea typeface="Times New Roman" panose="02020603050405020304" pitchFamily="18" charset="0"/>
                          <a:cs typeface="Arial"/>
                        </a:rPr>
                        <a:t>21.</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ea typeface="Times New Roman" panose="02020603050405020304" pitchFamily="18" charset="0"/>
                          <a:cs typeface="Arial"/>
                        </a:rPr>
                        <a:t>Besøk av skolestarterne</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ea typeface="Times New Roman" panose="02020603050405020304" pitchFamily="18" charset="0"/>
                          <a:cs typeface="Arial"/>
                        </a:rPr>
                        <a:t>Hver høst inviterer vi de som har begynt på skolen til en dag i barnehagen. Gamle venner møtes, vi får høre om livet på skolen. Det er hvitgruppa som har ansvar for dette og deltar sammen med 1. klassingene.</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900" dirty="0">
                          <a:effectLst/>
                          <a:latin typeface="Arial"/>
                          <a:ea typeface="Times New Roman" panose="02020603050405020304" pitchFamily="18" charset="0"/>
                          <a:cs typeface="Arial"/>
                        </a:rPr>
                        <a:t>Hvitgruppa og 1.klassinger</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900" dirty="0">
                          <a:effectLst/>
                          <a:latin typeface="Arial"/>
                          <a:ea typeface="Times New Roman" panose="02020603050405020304" pitchFamily="18" charset="0"/>
                        </a:rPr>
                        <a:t>Ivar og Kristin U</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3371449753"/>
                  </a:ext>
                </a:extLst>
              </a:tr>
              <a:tr h="882463">
                <a:tc>
                  <a:txBody>
                    <a:bodyPr/>
                    <a:lstStyle/>
                    <a:p>
                      <a:pPr lvl="0">
                        <a:buNone/>
                      </a:pPr>
                      <a:r>
                        <a:rPr lang="nb-NO" sz="1100" err="1">
                          <a:effectLst/>
                          <a:latin typeface="Arial"/>
                          <a:ea typeface="Times New Roman" panose="02020603050405020304" pitchFamily="18" charset="0"/>
                        </a:rPr>
                        <a:t>Sept</a:t>
                      </a:r>
                      <a:endParaRPr lang="nb-NO" sz="1100" dirty="0" err="1">
                        <a:effectLst/>
                        <a:latin typeface="Arial"/>
                        <a:ea typeface="Times New Roman" panose="02020603050405020304" pitchFamily="18" charset="0"/>
                      </a:endParaRP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lgn="ctr">
                        <a:buNone/>
                      </a:pPr>
                      <a:r>
                        <a:rPr lang="nb-NO" sz="1100" dirty="0">
                          <a:effectLst/>
                          <a:latin typeface="Arial"/>
                          <a:ea typeface="Times New Roman" panose="02020603050405020304" pitchFamily="18" charset="0"/>
                          <a:cs typeface="Arial"/>
                        </a:rPr>
                        <a:t>28.</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ea typeface="Times New Roman" panose="02020603050405020304" pitchFamily="18" charset="0"/>
                          <a:cs typeface="Arial"/>
                        </a:rPr>
                        <a:t>Dugnad for hele familien</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b="0" i="0" u="none" strike="noStrike" noProof="0" dirty="0">
                          <a:solidFill>
                            <a:srgbClr val="000000"/>
                          </a:solidFill>
                          <a:effectLst/>
                          <a:latin typeface="Arial"/>
                        </a:rPr>
                        <a:t>I vedtektenes  står det om dugnadsplikt og arbeidsplikt.</a:t>
                      </a:r>
                    </a:p>
                    <a:p>
                      <a:pPr lvl="0">
                        <a:buNone/>
                      </a:pPr>
                      <a:r>
                        <a:rPr lang="nb-NO" sz="1100" b="0" i="0" u="none" strike="noStrike" noProof="0" dirty="0">
                          <a:solidFill>
                            <a:srgbClr val="000000"/>
                          </a:solidFill>
                          <a:effectLst/>
                          <a:latin typeface="Arial"/>
                        </a:rPr>
                        <a:t>Som andelseier er man forpliktet til å delta på minst to forhåndsannonserte dugnader i løpet av barnehageåret.</a:t>
                      </a:r>
                      <a:endParaRPr lang="nb-NO" dirty="0"/>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900" dirty="0">
                          <a:effectLst/>
                          <a:latin typeface="Arial"/>
                          <a:ea typeface="Times New Roman" panose="02020603050405020304" pitchFamily="18" charset="0"/>
                          <a:cs typeface="Arial"/>
                        </a:rPr>
                        <a:t>Foreldre, barn og personal</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900" dirty="0">
                          <a:effectLst/>
                          <a:latin typeface="Arial"/>
                          <a:ea typeface="Times New Roman" panose="02020603050405020304" pitchFamily="18" charset="0"/>
                        </a:rPr>
                        <a:t>Styrer, SU og personalet</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3177996701"/>
                  </a:ext>
                </a:extLst>
              </a:tr>
              <a:tr h="876672">
                <a:tc>
                  <a:txBody>
                    <a:bodyPr/>
                    <a:lstStyle/>
                    <a:p>
                      <a:r>
                        <a:rPr lang="nb-NO" sz="1100" dirty="0">
                          <a:effectLst/>
                          <a:latin typeface="Arial"/>
                          <a:ea typeface="Times New Roman" panose="02020603050405020304" pitchFamily="18" charset="0"/>
                        </a:rPr>
                        <a:t>Okt.</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b-NO" sz="1100" dirty="0">
                          <a:effectLst/>
                          <a:latin typeface="Arial"/>
                          <a:ea typeface="Times New Roman" panose="02020603050405020304" pitchFamily="18" charset="0"/>
                          <a:cs typeface="Arial"/>
                        </a:rPr>
                        <a:t> uke 40</a:t>
                      </a:r>
                    </a:p>
                    <a:p>
                      <a:pPr lvl="0" algn="ctr">
                        <a:buNone/>
                      </a:pPr>
                      <a:r>
                        <a:rPr lang="nb-NO" sz="1100" dirty="0">
                          <a:effectLst/>
                          <a:latin typeface="Arial"/>
                          <a:cs typeface="Arial"/>
                        </a:rPr>
                        <a:t>4.</a:t>
                      </a:r>
                    </a:p>
                    <a:p>
                      <a:pPr lvl="0" algn="ctr">
                        <a:buNone/>
                      </a:pPr>
                      <a:r>
                        <a:rPr lang="nb-NO" sz="1100" dirty="0">
                          <a:effectLst/>
                          <a:latin typeface="Arial"/>
                          <a:cs typeface="Arial"/>
                        </a:rPr>
                        <a:t>5.</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100" dirty="0">
                          <a:effectLst/>
                          <a:latin typeface="Arial"/>
                          <a:ea typeface="Times New Roman" panose="02020603050405020304" pitchFamily="18" charset="0"/>
                          <a:cs typeface="Arial"/>
                        </a:rPr>
                        <a:t>Foreldremøter</a:t>
                      </a:r>
                    </a:p>
                    <a:p>
                      <a:pPr lvl="0">
                        <a:buNone/>
                      </a:pPr>
                      <a:r>
                        <a:rPr lang="nb-NO" sz="1100" dirty="0">
                          <a:effectLst/>
                          <a:latin typeface="Arial"/>
                          <a:cs typeface="Arial"/>
                        </a:rPr>
                        <a:t>Leirfivelen</a:t>
                      </a:r>
                    </a:p>
                    <a:p>
                      <a:pPr lvl="0">
                        <a:buNone/>
                      </a:pPr>
                      <a:r>
                        <a:rPr lang="nb-NO" sz="1100" dirty="0">
                          <a:effectLst/>
                          <a:latin typeface="Arial"/>
                          <a:cs typeface="Arial"/>
                        </a:rPr>
                        <a:t>Hestehoven</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100" dirty="0">
                          <a:effectLst/>
                          <a:latin typeface="Arial"/>
                          <a:ea typeface="Times New Roman" panose="02020603050405020304" pitchFamily="18" charset="0"/>
                          <a:cs typeface="Arial"/>
                        </a:rPr>
                        <a:t>Høstens foreldremøter arrangeres gruppevis.</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900" dirty="0">
                          <a:effectLst/>
                          <a:latin typeface="Arial"/>
                          <a:ea typeface="Times New Roman" panose="02020603050405020304" pitchFamily="18" charset="0"/>
                          <a:cs typeface="Arial"/>
                        </a:rPr>
                        <a:t>Foreldre</a:t>
                      </a:r>
                    </a:p>
                    <a:p>
                      <a:r>
                        <a:rPr lang="nb-NO" sz="900" dirty="0">
                          <a:effectLst/>
                          <a:latin typeface="Arial"/>
                          <a:ea typeface="Times New Roman" panose="02020603050405020304" pitchFamily="18" charset="0"/>
                          <a:cs typeface="Arial"/>
                        </a:rPr>
                        <a:t>Pedagoger</a:t>
                      </a:r>
                    </a:p>
                    <a:p>
                      <a:pPr lvl="0">
                        <a:buNone/>
                      </a:pPr>
                      <a:r>
                        <a:rPr lang="nb-NO" sz="900" dirty="0">
                          <a:effectLst/>
                          <a:latin typeface="Arial"/>
                          <a:ea typeface="Times New Roman" panose="02020603050405020304" pitchFamily="18" charset="0"/>
                          <a:cs typeface="Arial"/>
                        </a:rPr>
                        <a:t>Styrer</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900" dirty="0">
                          <a:effectLst/>
                          <a:latin typeface="Arial"/>
                          <a:ea typeface="Times New Roman" panose="02020603050405020304" pitchFamily="18" charset="0"/>
                        </a:rPr>
                        <a:t>Pedagoger og </a:t>
                      </a:r>
                    </a:p>
                    <a:p>
                      <a:r>
                        <a:rPr lang="nb-NO" sz="900" dirty="0">
                          <a:effectLst/>
                          <a:latin typeface="Arial"/>
                          <a:ea typeface="Times New Roman" panose="02020603050405020304" pitchFamily="18" charset="0"/>
                        </a:rPr>
                        <a:t>Styrer</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106539"/>
                  </a:ext>
                </a:extLst>
              </a:tr>
            </a:tbl>
          </a:graphicData>
        </a:graphic>
      </p:graphicFrame>
      <p:sp>
        <p:nvSpPr>
          <p:cNvPr id="11" name="TekstSylinder 10">
            <a:extLst>
              <a:ext uri="{FF2B5EF4-FFF2-40B4-BE49-F238E27FC236}">
                <a16:creationId xmlns:a16="http://schemas.microsoft.com/office/drawing/2014/main" id="{3840F8F7-48F2-4C0A-B03B-05EEBE8D4939}"/>
              </a:ext>
            </a:extLst>
          </p:cNvPr>
          <p:cNvSpPr txBox="1"/>
          <p:nvPr/>
        </p:nvSpPr>
        <p:spPr>
          <a:xfrm>
            <a:off x="248954" y="345700"/>
            <a:ext cx="5658550" cy="369332"/>
          </a:xfrm>
          <a:prstGeom prst="rect">
            <a:avLst/>
          </a:prstGeom>
          <a:noFill/>
        </p:spPr>
        <p:txBody>
          <a:bodyPr wrap="square" lIns="91440" tIns="45720" rIns="91440" bIns="45720" anchor="t">
            <a:spAutoFit/>
          </a:bodyPr>
          <a:lstStyle/>
          <a:p>
            <a:r>
              <a:rPr lang="nb-NO" b="1">
                <a:latin typeface="Arial"/>
                <a:ea typeface="Times New Roman" panose="02020603050405020304" pitchFamily="18" charset="0"/>
                <a:cs typeface="Arial"/>
              </a:rPr>
              <a:t>Planleggingsdager og personalmøter</a:t>
            </a:r>
            <a:endParaRPr lang="nb-NO" b="1">
              <a:effectLst/>
              <a:latin typeface="Arial"/>
              <a:ea typeface="Times New Roman" panose="02020603050405020304" pitchFamily="18" charset="0"/>
              <a:cs typeface="Arial"/>
            </a:endParaRPr>
          </a:p>
        </p:txBody>
      </p:sp>
      <p:graphicFrame>
        <p:nvGraphicFramePr>
          <p:cNvPr id="13" name="Tabell 12">
            <a:extLst>
              <a:ext uri="{FF2B5EF4-FFF2-40B4-BE49-F238E27FC236}">
                <a16:creationId xmlns:a16="http://schemas.microsoft.com/office/drawing/2014/main" id="{A811229F-2E74-498E-ABE6-6A2FACF1F4F3}"/>
              </a:ext>
            </a:extLst>
          </p:cNvPr>
          <p:cNvGraphicFramePr>
            <a:graphicFrameLocks noGrp="1"/>
          </p:cNvGraphicFramePr>
          <p:nvPr>
            <p:extLst>
              <p:ext uri="{D42A27DB-BD31-4B8C-83A1-F6EECF244321}">
                <p14:modId xmlns:p14="http://schemas.microsoft.com/office/powerpoint/2010/main" val="2938420721"/>
              </p:ext>
            </p:extLst>
          </p:nvPr>
        </p:nvGraphicFramePr>
        <p:xfrm>
          <a:off x="257908" y="880624"/>
          <a:ext cx="6400799" cy="1737360"/>
        </p:xfrm>
        <a:graphic>
          <a:graphicData uri="http://schemas.openxmlformats.org/drawingml/2006/table">
            <a:tbl>
              <a:tblPr firstRow="1" firstCol="1" bandRow="1"/>
              <a:tblGrid>
                <a:gridCol w="3279604">
                  <a:extLst>
                    <a:ext uri="{9D8B030D-6E8A-4147-A177-3AD203B41FA5}">
                      <a16:colId xmlns:a16="http://schemas.microsoft.com/office/drawing/2014/main" val="2517849708"/>
                    </a:ext>
                  </a:extLst>
                </a:gridCol>
                <a:gridCol w="3121195">
                  <a:extLst>
                    <a:ext uri="{9D8B030D-6E8A-4147-A177-3AD203B41FA5}">
                      <a16:colId xmlns:a16="http://schemas.microsoft.com/office/drawing/2014/main" val="1112772267"/>
                    </a:ext>
                  </a:extLst>
                </a:gridCol>
              </a:tblGrid>
              <a:tr h="1198172">
                <a:tc>
                  <a:txBody>
                    <a:bodyPr/>
                    <a:lstStyle/>
                    <a:p>
                      <a:r>
                        <a:rPr lang="nb-NO" sz="1200" b="1">
                          <a:effectLst/>
                          <a:latin typeface="Arial" panose="020B0604020202020204" pitchFamily="34" charset="0"/>
                          <a:ea typeface="Times New Roman" panose="02020603050405020304" pitchFamily="18" charset="0"/>
                          <a:cs typeface="Arial" panose="020B0604020202020204" pitchFamily="34" charset="0"/>
                        </a:rPr>
                        <a:t>Planleggingsdager</a:t>
                      </a:r>
                      <a:endParaRPr lang="nb-NO" sz="1200">
                        <a:effectLst/>
                        <a:latin typeface="Arial" panose="020B0604020202020204" pitchFamily="34" charset="0"/>
                        <a:ea typeface="Times New Roman" panose="02020603050405020304" pitchFamily="18" charset="0"/>
                        <a:cs typeface="Arial" panose="020B0604020202020204" pitchFamily="34" charset="0"/>
                      </a:endParaRPr>
                    </a:p>
                    <a:p>
                      <a:r>
                        <a:rPr lang="nb-NO" sz="1200">
                          <a:effectLst/>
                          <a:latin typeface="Arial"/>
                          <a:ea typeface="Times New Roman" panose="02020603050405020304" pitchFamily="18" charset="0"/>
                          <a:cs typeface="Arial"/>
                        </a:rPr>
                        <a:t>14. august 23</a:t>
                      </a:r>
                    </a:p>
                    <a:p>
                      <a:r>
                        <a:rPr lang="nb-NO" sz="1200">
                          <a:effectLst/>
                          <a:latin typeface="Arial"/>
                          <a:ea typeface="Times New Roman" panose="02020603050405020304" pitchFamily="18" charset="0"/>
                          <a:cs typeface="Arial"/>
                        </a:rPr>
                        <a:t>29. november 23</a:t>
                      </a:r>
                    </a:p>
                    <a:p>
                      <a:r>
                        <a:rPr lang="nb-NO" sz="1200">
                          <a:effectLst/>
                          <a:latin typeface="Arial"/>
                          <a:ea typeface="Times New Roman" panose="02020603050405020304" pitchFamily="18" charset="0"/>
                          <a:cs typeface="Arial"/>
                        </a:rPr>
                        <a:t>2. januar 24  </a:t>
                      </a:r>
                    </a:p>
                    <a:p>
                      <a:r>
                        <a:rPr lang="nb-NO" sz="1200">
                          <a:effectLst/>
                          <a:latin typeface="Arial"/>
                          <a:ea typeface="Times New Roman" panose="02020603050405020304" pitchFamily="18" charset="0"/>
                          <a:cs typeface="Arial"/>
                        </a:rPr>
                        <a:t>8. mars 24</a:t>
                      </a:r>
                    </a:p>
                    <a:p>
                      <a:r>
                        <a:rPr lang="nb-NO" sz="1200">
                          <a:effectLst/>
                          <a:latin typeface="Arial"/>
                          <a:ea typeface="Times New Roman" panose="02020603050405020304" pitchFamily="18" charset="0"/>
                          <a:cs typeface="Arial"/>
                        </a:rPr>
                        <a:t>3. juni 24</a:t>
                      </a:r>
                    </a:p>
                    <a:p>
                      <a:pPr lvl="0">
                        <a:buNone/>
                      </a:pPr>
                      <a:endParaRPr lang="nb-NO" sz="1200">
                        <a:effectLst/>
                        <a:latin typeface="Arial"/>
                        <a:ea typeface="Times New Roman" panose="02020603050405020304" pitchFamily="18" charset="0"/>
                        <a:cs typeface="Arial"/>
                      </a:endParaRPr>
                    </a:p>
                    <a:p>
                      <a:pPr lvl="0">
                        <a:buNone/>
                      </a:pPr>
                      <a:r>
                        <a:rPr lang="nb-NO" sz="1200">
                          <a:effectLst/>
                          <a:latin typeface="Arial"/>
                          <a:ea typeface="Times New Roman" panose="02020603050405020304" pitchFamily="18" charset="0"/>
                          <a:cs typeface="Arial"/>
                        </a:rPr>
                        <a:t>Barnehagen er stengt disse dagene</a:t>
                      </a:r>
                    </a:p>
                  </a:txBody>
                  <a:tcPr marL="65206" marR="65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200" b="1">
                          <a:effectLst/>
                          <a:latin typeface="Arial" panose="020B0604020202020204" pitchFamily="34" charset="0"/>
                          <a:ea typeface="Times New Roman" panose="02020603050405020304" pitchFamily="18" charset="0"/>
                          <a:cs typeface="Arial" panose="020B0604020202020204" pitchFamily="34" charset="0"/>
                        </a:rPr>
                        <a:t>Personalmøter</a:t>
                      </a:r>
                      <a:endParaRPr lang="nb-NO" sz="1200">
                        <a:effectLst/>
                        <a:latin typeface="Arial" panose="020B0604020202020204" pitchFamily="34" charset="0"/>
                        <a:ea typeface="Times New Roman" panose="02020603050405020304" pitchFamily="18" charset="0"/>
                        <a:cs typeface="Arial" panose="020B0604020202020204" pitchFamily="34" charset="0"/>
                      </a:endParaRPr>
                    </a:p>
                    <a:p>
                      <a:pPr lvl="0">
                        <a:buNone/>
                      </a:pPr>
                      <a:r>
                        <a:rPr lang="nb-NO" sz="1000" b="0">
                          <a:effectLst/>
                          <a:latin typeface="Arial"/>
                          <a:ea typeface="Times New Roman" panose="02020603050405020304" pitchFamily="18" charset="0"/>
                          <a:cs typeface="Arial"/>
                        </a:rPr>
                        <a:t>29. august</a:t>
                      </a:r>
                    </a:p>
                    <a:p>
                      <a:r>
                        <a:rPr lang="nb-NO" sz="1000">
                          <a:effectLst/>
                          <a:latin typeface="Arial"/>
                          <a:ea typeface="Times New Roman" panose="02020603050405020304" pitchFamily="18" charset="0"/>
                          <a:cs typeface="Arial"/>
                        </a:rPr>
                        <a:t>20. september</a:t>
                      </a:r>
                    </a:p>
                    <a:p>
                      <a:r>
                        <a:rPr lang="nb-NO" sz="1000">
                          <a:effectLst/>
                          <a:latin typeface="Arial"/>
                          <a:ea typeface="Times New Roman" panose="02020603050405020304" pitchFamily="18" charset="0"/>
                          <a:cs typeface="Arial"/>
                        </a:rPr>
                        <a:t>23. oktober</a:t>
                      </a:r>
                    </a:p>
                    <a:p>
                      <a:pPr lvl="0">
                        <a:buNone/>
                      </a:pPr>
                      <a:r>
                        <a:rPr lang="nb-NO" sz="1000">
                          <a:effectLst/>
                          <a:latin typeface="Arial"/>
                          <a:ea typeface="Times New Roman" panose="02020603050405020304" pitchFamily="18" charset="0"/>
                          <a:cs typeface="Arial"/>
                        </a:rPr>
                        <a:t>22. november</a:t>
                      </a:r>
                    </a:p>
                    <a:p>
                      <a:pPr lvl="0">
                        <a:buNone/>
                      </a:pPr>
                      <a:r>
                        <a:rPr lang="nb-NO" sz="1000">
                          <a:effectLst/>
                          <a:latin typeface="Arial"/>
                          <a:ea typeface="Times New Roman" panose="02020603050405020304" pitchFamily="18" charset="0"/>
                          <a:cs typeface="Arial"/>
                        </a:rPr>
                        <a:t>18. januar</a:t>
                      </a:r>
                    </a:p>
                    <a:p>
                      <a:r>
                        <a:rPr lang="nb-NO" sz="1000">
                          <a:effectLst/>
                          <a:latin typeface="Arial"/>
                          <a:ea typeface="Times New Roman" panose="02020603050405020304" pitchFamily="18" charset="0"/>
                          <a:cs typeface="Arial"/>
                        </a:rPr>
                        <a:t>14. februar</a:t>
                      </a:r>
                    </a:p>
                    <a:p>
                      <a:pPr lvl="0">
                        <a:buNone/>
                      </a:pPr>
                      <a:r>
                        <a:rPr lang="nb-NO" sz="1000">
                          <a:effectLst/>
                          <a:latin typeface="Arial"/>
                          <a:ea typeface="Times New Roman" panose="02020603050405020304" pitchFamily="18" charset="0"/>
                          <a:cs typeface="Arial"/>
                        </a:rPr>
                        <a:t>12. mars</a:t>
                      </a:r>
                    </a:p>
                    <a:p>
                      <a:r>
                        <a:rPr lang="nb-NO" sz="1000">
                          <a:effectLst/>
                          <a:latin typeface="Arial"/>
                          <a:ea typeface="Times New Roman" panose="02020603050405020304" pitchFamily="18" charset="0"/>
                          <a:cs typeface="Arial"/>
                        </a:rPr>
                        <a:t>15. april</a:t>
                      </a:r>
                    </a:p>
                    <a:p>
                      <a:r>
                        <a:rPr lang="nb-NO" sz="1000">
                          <a:effectLst/>
                          <a:latin typeface="Arial"/>
                          <a:ea typeface="Times New Roman" panose="02020603050405020304" pitchFamily="18" charset="0"/>
                          <a:cs typeface="Arial"/>
                        </a:rPr>
                        <a:t>15. mai</a:t>
                      </a:r>
                    </a:p>
                    <a:p>
                      <a:endParaRPr lang="nb-NO" sz="1200">
                        <a:effectLst/>
                        <a:latin typeface="Arial"/>
                        <a:ea typeface="Times New Roman" panose="02020603050405020304" pitchFamily="18" charset="0"/>
                        <a:cs typeface="Arial"/>
                      </a:endParaRPr>
                    </a:p>
                  </a:txBody>
                  <a:tcPr marL="65206" marR="65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2298824"/>
                  </a:ext>
                </a:extLst>
              </a:tr>
            </a:tbl>
          </a:graphicData>
        </a:graphic>
      </p:graphicFrame>
      <p:sp>
        <p:nvSpPr>
          <p:cNvPr id="17" name="TekstSylinder 16">
            <a:extLst>
              <a:ext uri="{FF2B5EF4-FFF2-40B4-BE49-F238E27FC236}">
                <a16:creationId xmlns:a16="http://schemas.microsoft.com/office/drawing/2014/main" id="{76A0386C-F22C-4CA1-B799-128BAB487F55}"/>
              </a:ext>
            </a:extLst>
          </p:cNvPr>
          <p:cNvSpPr txBox="1"/>
          <p:nvPr/>
        </p:nvSpPr>
        <p:spPr>
          <a:xfrm>
            <a:off x="249504" y="2460845"/>
            <a:ext cx="6409204" cy="892552"/>
          </a:xfrm>
          <a:prstGeom prst="rect">
            <a:avLst/>
          </a:prstGeom>
          <a:noFill/>
        </p:spPr>
        <p:txBody>
          <a:bodyPr wrap="square" lIns="91440" tIns="45720" rIns="91440" bIns="45720" anchor="t">
            <a:spAutoFit/>
          </a:bodyPr>
          <a:lstStyle/>
          <a:p>
            <a:endParaRPr lang="nb-NO" sz="1200">
              <a:effectLst/>
              <a:latin typeface="Times New Roman" panose="02020603050405020304" pitchFamily="18" charset="0"/>
              <a:ea typeface="Times New Roman" panose="02020603050405020304" pitchFamily="18" charset="0"/>
            </a:endParaRPr>
          </a:p>
          <a:p>
            <a:r>
              <a:rPr lang="nb-NO" b="1" dirty="0" err="1">
                <a:latin typeface="Arial"/>
                <a:ea typeface="Times New Roman" panose="02020603050405020304" pitchFamily="18" charset="0"/>
                <a:cs typeface="Arial"/>
              </a:rPr>
              <a:t>Årshjul</a:t>
            </a:r>
            <a:r>
              <a:rPr lang="nb-NO" b="1" dirty="0">
                <a:latin typeface="Arial"/>
                <a:ea typeface="Times New Roman" panose="02020603050405020304" pitchFamily="18" charset="0"/>
                <a:cs typeface="Arial"/>
              </a:rPr>
              <a:t> tradisjoner og arrangement</a:t>
            </a:r>
            <a:endParaRPr lang="nb-NO" dirty="0">
              <a:ea typeface="Calibri"/>
              <a:cs typeface="Calibri"/>
            </a:endParaRPr>
          </a:p>
          <a:p>
            <a:r>
              <a:rPr lang="nb-NO" sz="1100" dirty="0">
                <a:latin typeface="Arial"/>
                <a:ea typeface="Times New Roman" panose="02020603050405020304" pitchFamily="18" charset="0"/>
                <a:cs typeface="Arial"/>
              </a:rPr>
              <a:t>Ved</a:t>
            </a:r>
            <a:r>
              <a:rPr lang="nb-NO" sz="1100" dirty="0">
                <a:effectLst/>
                <a:latin typeface="Arial"/>
                <a:ea typeface="Times New Roman" panose="02020603050405020304" pitchFamily="18" charset="0"/>
                <a:cs typeface="Arial"/>
              </a:rPr>
              <a:t> Tussilago barnehage vil vi ha noen arrangement bare for barna og personalet, andre der </a:t>
            </a:r>
            <a:r>
              <a:rPr lang="nb-NO" sz="1100" dirty="0">
                <a:latin typeface="Arial"/>
                <a:ea typeface="Times New Roman" panose="02020603050405020304" pitchFamily="18" charset="0"/>
                <a:cs typeface="Arial"/>
              </a:rPr>
              <a:t>foreldre, søsken</a:t>
            </a:r>
            <a:r>
              <a:rPr lang="nb-NO" sz="1100" dirty="0">
                <a:effectLst/>
                <a:latin typeface="Arial"/>
                <a:ea typeface="Times New Roman" panose="02020603050405020304" pitchFamily="18" charset="0"/>
                <a:cs typeface="Arial"/>
              </a:rPr>
              <a:t> og øvrige familiemedlemmer deltar.</a:t>
            </a:r>
            <a:r>
              <a:rPr lang="nb-NO" sz="1100" dirty="0">
                <a:latin typeface="Arial"/>
                <a:ea typeface="Times New Roman" panose="02020603050405020304" pitchFamily="18" charset="0"/>
                <a:cs typeface="Arial"/>
              </a:rPr>
              <a:t> </a:t>
            </a:r>
            <a:endParaRPr lang="nb-NO" sz="1100" dirty="0">
              <a:effectLst/>
              <a:latin typeface="Times New Roman"/>
              <a:ea typeface="Times New Roman" panose="02020603050405020304" pitchFamily="18" charset="0"/>
              <a:cs typeface="Times New Roman"/>
            </a:endParaRPr>
          </a:p>
        </p:txBody>
      </p:sp>
    </p:spTree>
    <p:extLst>
      <p:ext uri="{BB962C8B-B14F-4D97-AF65-F5344CB8AC3E}">
        <p14:creationId xmlns:p14="http://schemas.microsoft.com/office/powerpoint/2010/main" val="3001554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84E97E4F-2F90-4674-9050-156D1C72EE4B}"/>
              </a:ext>
            </a:extLst>
          </p:cNvPr>
          <p:cNvSpPr>
            <a:spLocks noGrp="1"/>
          </p:cNvSpPr>
          <p:nvPr>
            <p:ph type="sldNum" sz="quarter" idx="12"/>
          </p:nvPr>
        </p:nvSpPr>
        <p:spPr/>
        <p:txBody>
          <a:bodyPr/>
          <a:lstStyle/>
          <a:p>
            <a:fld id="{42C2C5C0-A334-4447-9886-AB69801F816A}" type="slidenum">
              <a:rPr lang="nb-NO" smtClean="0"/>
              <a:pPr/>
              <a:t>2</a:t>
            </a:fld>
            <a:endParaRPr lang="nb-NO"/>
          </a:p>
        </p:txBody>
      </p:sp>
      <p:graphicFrame>
        <p:nvGraphicFramePr>
          <p:cNvPr id="3" name="Tabell 2">
            <a:extLst>
              <a:ext uri="{FF2B5EF4-FFF2-40B4-BE49-F238E27FC236}">
                <a16:creationId xmlns:a16="http://schemas.microsoft.com/office/drawing/2014/main" id="{D6ADD612-3773-44AF-ADDF-DFBB18133C1F}"/>
              </a:ext>
            </a:extLst>
          </p:cNvPr>
          <p:cNvGraphicFramePr>
            <a:graphicFrameLocks noGrp="1"/>
          </p:cNvGraphicFramePr>
          <p:nvPr>
            <p:extLst>
              <p:ext uri="{D42A27DB-BD31-4B8C-83A1-F6EECF244321}">
                <p14:modId xmlns:p14="http://schemas.microsoft.com/office/powerpoint/2010/main" val="157921334"/>
              </p:ext>
            </p:extLst>
          </p:nvPr>
        </p:nvGraphicFramePr>
        <p:xfrm>
          <a:off x="105508" y="276726"/>
          <a:ext cx="6504837" cy="8388437"/>
        </p:xfrm>
        <a:graphic>
          <a:graphicData uri="http://schemas.openxmlformats.org/drawingml/2006/table">
            <a:tbl>
              <a:tblPr firstRow="1" firstCol="1" bandRow="1"/>
              <a:tblGrid>
                <a:gridCol w="554691">
                  <a:extLst>
                    <a:ext uri="{9D8B030D-6E8A-4147-A177-3AD203B41FA5}">
                      <a16:colId xmlns:a16="http://schemas.microsoft.com/office/drawing/2014/main" val="2205572444"/>
                    </a:ext>
                  </a:extLst>
                </a:gridCol>
                <a:gridCol w="653212">
                  <a:extLst>
                    <a:ext uri="{9D8B030D-6E8A-4147-A177-3AD203B41FA5}">
                      <a16:colId xmlns:a16="http://schemas.microsoft.com/office/drawing/2014/main" val="1518980402"/>
                    </a:ext>
                  </a:extLst>
                </a:gridCol>
                <a:gridCol w="1327896">
                  <a:extLst>
                    <a:ext uri="{9D8B030D-6E8A-4147-A177-3AD203B41FA5}">
                      <a16:colId xmlns:a16="http://schemas.microsoft.com/office/drawing/2014/main" val="3611372378"/>
                    </a:ext>
                  </a:extLst>
                </a:gridCol>
                <a:gridCol w="2346533">
                  <a:extLst>
                    <a:ext uri="{9D8B030D-6E8A-4147-A177-3AD203B41FA5}">
                      <a16:colId xmlns:a16="http://schemas.microsoft.com/office/drawing/2014/main" val="1750736315"/>
                    </a:ext>
                  </a:extLst>
                </a:gridCol>
                <a:gridCol w="854014">
                  <a:extLst>
                    <a:ext uri="{9D8B030D-6E8A-4147-A177-3AD203B41FA5}">
                      <a16:colId xmlns:a16="http://schemas.microsoft.com/office/drawing/2014/main" val="3251003298"/>
                    </a:ext>
                  </a:extLst>
                </a:gridCol>
                <a:gridCol w="768491">
                  <a:extLst>
                    <a:ext uri="{9D8B030D-6E8A-4147-A177-3AD203B41FA5}">
                      <a16:colId xmlns:a16="http://schemas.microsoft.com/office/drawing/2014/main" val="3062872710"/>
                    </a:ext>
                  </a:extLst>
                </a:gridCol>
              </a:tblGrid>
              <a:tr h="1107387">
                <a:tc>
                  <a:txBody>
                    <a:bodyPr/>
                    <a:lstStyle/>
                    <a:p>
                      <a:r>
                        <a:rPr lang="nb-NO" sz="1100" err="1">
                          <a:effectLst/>
                          <a:latin typeface="Arial" panose="020B0604020202020204" pitchFamily="34" charset="0"/>
                          <a:ea typeface="Times New Roman" panose="02020603050405020304" pitchFamily="18" charset="0"/>
                        </a:rPr>
                        <a:t>Okt</a:t>
                      </a:r>
                      <a:endParaRPr lang="nb-NO" sz="1100">
                        <a:effectLst/>
                        <a:latin typeface="Times New Roman" panose="02020603050405020304" pitchFamily="18" charset="0"/>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ctr">
                        <a:buNone/>
                      </a:pPr>
                      <a:r>
                        <a:rPr lang="nb-NO" sz="1100" dirty="0">
                          <a:effectLst/>
                          <a:latin typeface="Arial"/>
                        </a:rPr>
                        <a:t>28.</a:t>
                      </a:r>
                      <a:endParaRPr lang="en-US" dirty="0"/>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1100" dirty="0">
                          <a:effectLst/>
                          <a:latin typeface="Arial"/>
                        </a:rPr>
                        <a:t>Barnehagens bursdag</a:t>
                      </a:r>
                      <a:endParaRPr lang="en-US" dirty="0"/>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1100" dirty="0">
                          <a:effectLst/>
                          <a:latin typeface="Arial"/>
                          <a:ea typeface="Times New Roman" panose="02020603050405020304" pitchFamily="18" charset="0"/>
                        </a:rPr>
                        <a:t>Tussilago fyller 32 år 28. oktober. Det blir intern feiring, med bursdagsleker, utkledning og bespisning </a:t>
                      </a:r>
                      <a:endParaRPr lang="nb-NO" sz="1100" dirty="0">
                        <a:effectLst/>
                        <a:latin typeface="Times New Roman"/>
                        <a:ea typeface="Times New Roman" panose="02020603050405020304" pitchFamily="18" charset="0"/>
                      </a:endParaRPr>
                    </a:p>
                    <a:p>
                      <a:pPr lvl="0">
                        <a:buNone/>
                      </a:pPr>
                      <a:endParaRPr lang="nb-NO" sz="1100">
                        <a:effectLst/>
                        <a:latin typeface="Times New Roman"/>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900" dirty="0">
                          <a:effectLst/>
                          <a:latin typeface="Arial"/>
                          <a:ea typeface="Times New Roman" panose="02020603050405020304" pitchFamily="18" charset="0"/>
                        </a:rPr>
                        <a:t>Barn og personalet </a:t>
                      </a:r>
                      <a:endParaRPr lang="nb-NO" sz="900" dirty="0">
                        <a:effectLst/>
                        <a:latin typeface="Times New Roman"/>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900" dirty="0">
                          <a:effectLst/>
                          <a:latin typeface="Arial"/>
                        </a:rPr>
                        <a:t>Lise , Bjørg og Ivar</a:t>
                      </a: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237964"/>
                  </a:ext>
                </a:extLst>
              </a:tr>
              <a:tr h="1512794">
                <a:tc>
                  <a:txBody>
                    <a:bodyPr/>
                    <a:lstStyle/>
                    <a:p>
                      <a:r>
                        <a:rPr lang="nb-NO" sz="1100" dirty="0">
                          <a:effectLst/>
                          <a:latin typeface="Arial"/>
                          <a:ea typeface="Times New Roman" panose="02020603050405020304" pitchFamily="18" charset="0"/>
                        </a:rPr>
                        <a:t>Des.</a:t>
                      </a: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b-NO" sz="1100" dirty="0">
                          <a:effectLst/>
                          <a:latin typeface="Arial"/>
                          <a:ea typeface="Times New Roman" panose="02020603050405020304" pitchFamily="18" charset="0"/>
                        </a:rPr>
                        <a:t>13.</a:t>
                      </a: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1100" dirty="0">
                          <a:effectLst/>
                          <a:latin typeface="Arial"/>
                          <a:ea typeface="Times New Roman" panose="02020603050405020304" pitchFamily="18" charset="0"/>
                        </a:rPr>
                        <a:t>Lucia</a:t>
                      </a:r>
                      <a:endParaRPr lang="nb-NO" sz="1100" dirty="0">
                        <a:effectLst/>
                        <a:latin typeface="Times New Roman"/>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1100" dirty="0">
                          <a:effectLst/>
                          <a:latin typeface="Arial"/>
                        </a:rPr>
                        <a:t>Vi markerer luciadagen. Foreldre inviteres til </a:t>
                      </a:r>
                      <a:r>
                        <a:rPr lang="nb-NO" sz="1100" dirty="0" err="1">
                          <a:effectLst/>
                          <a:latin typeface="Arial"/>
                        </a:rPr>
                        <a:t>Luciatog</a:t>
                      </a:r>
                      <a:r>
                        <a:rPr lang="nb-NO" sz="1100" dirty="0">
                          <a:effectLst/>
                          <a:latin typeface="Arial"/>
                        </a:rPr>
                        <a:t>. Her går alle barn som ønsker det i toget, og det er de eldste barna som har regien denne dagen. Innbydelse og handlingsplan kommer når dagen nærmer seg. </a:t>
                      </a:r>
                      <a:endParaRPr lang="nb-NO" sz="1100" dirty="0">
                        <a:effectLst/>
                        <a:latin typeface="Times New Roman"/>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900" dirty="0">
                          <a:effectLst/>
                          <a:latin typeface="Arial"/>
                        </a:rPr>
                        <a:t>Barn, foreldre, personale</a:t>
                      </a:r>
                      <a:endParaRPr lang="en-US" sz="900" dirty="0"/>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900" dirty="0">
                          <a:effectLst/>
                          <a:latin typeface="Arial"/>
                          <a:ea typeface="Times New Roman" panose="02020603050405020304" pitchFamily="18" charset="0"/>
                        </a:rPr>
                        <a:t>Kristin og Ivar</a:t>
                      </a:r>
                    </a:p>
                    <a:p>
                      <a:pPr lvl="0">
                        <a:buNone/>
                      </a:pPr>
                      <a:endParaRPr lang="nb-NO" sz="900" dirty="0">
                        <a:effectLst/>
                        <a:latin typeface="Arial"/>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387986"/>
                  </a:ext>
                </a:extLst>
              </a:tr>
              <a:tr h="237267">
                <a:tc>
                  <a:txBody>
                    <a:bodyPr/>
                    <a:lstStyle/>
                    <a:p>
                      <a:endParaRPr lang="nb-NO" sz="1100">
                        <a:effectLst/>
                        <a:latin typeface="Arial"/>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ctr">
                        <a:buNone/>
                      </a:pPr>
                      <a:r>
                        <a:rPr lang="nb-NO" sz="1100" dirty="0">
                          <a:effectLst/>
                          <a:latin typeface="Arial"/>
                          <a:ea typeface="Times New Roman" panose="02020603050405020304" pitchFamily="18" charset="0"/>
                        </a:rPr>
                        <a:t>19.</a:t>
                      </a:r>
                      <a:endParaRPr lang="nb-NO" sz="1100" dirty="0">
                        <a:effectLst/>
                        <a:latin typeface="Times New Roman"/>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1100" dirty="0">
                          <a:effectLst/>
                          <a:latin typeface="Arial"/>
                        </a:rPr>
                        <a:t>Nissefest</a:t>
                      </a:r>
                      <a:endParaRPr lang="en-US" dirty="0"/>
                    </a:p>
                    <a:p>
                      <a:pPr lvl="0">
                        <a:buNone/>
                      </a:pPr>
                      <a:endParaRPr lang="nb-NO" sz="1100">
                        <a:effectLst/>
                        <a:latin typeface="Arial"/>
                        <a:ea typeface="Times New Roman" panose="02020603050405020304" pitchFamily="18" charset="0"/>
                      </a:endParaRPr>
                    </a:p>
                    <a:p>
                      <a:pPr lvl="0">
                        <a:buNone/>
                      </a:pPr>
                      <a:endParaRPr lang="nb-NO" sz="1100">
                        <a:effectLst/>
                        <a:latin typeface="Arial"/>
                        <a:ea typeface="Times New Roman" panose="02020603050405020304" pitchFamily="18" charset="0"/>
                      </a:endParaRPr>
                    </a:p>
                    <a:p>
                      <a:pPr lvl="0">
                        <a:buNone/>
                      </a:pPr>
                      <a:endParaRPr lang="nb-NO" sz="1100">
                        <a:effectLst/>
                        <a:latin typeface="Arial"/>
                        <a:ea typeface="Times New Roman" panose="02020603050405020304" pitchFamily="18" charset="0"/>
                      </a:endParaRPr>
                    </a:p>
                    <a:p>
                      <a:pPr lvl="0">
                        <a:buNone/>
                      </a:pPr>
                      <a:endParaRPr lang="nb-NO" sz="1100">
                        <a:effectLst/>
                        <a:latin typeface="Arial"/>
                        <a:ea typeface="Times New Roman" panose="02020603050405020304" pitchFamily="18" charset="0"/>
                      </a:endParaRPr>
                    </a:p>
                    <a:p>
                      <a:pPr lvl="0">
                        <a:buNone/>
                      </a:pPr>
                      <a:endParaRPr lang="nb-NO" sz="1100">
                        <a:effectLst/>
                        <a:latin typeface="Arial"/>
                        <a:ea typeface="Times New Roman" panose="02020603050405020304" pitchFamily="18" charset="0"/>
                      </a:endParaRPr>
                    </a:p>
                    <a:p>
                      <a:pPr lvl="0">
                        <a:buNone/>
                      </a:pPr>
                      <a:endParaRPr lang="nb-NO" sz="1100">
                        <a:effectLst/>
                        <a:latin typeface="Arial"/>
                        <a:ea typeface="Times New Roman" panose="02020603050405020304" pitchFamily="18" charset="0"/>
                      </a:endParaRPr>
                    </a:p>
                    <a:p>
                      <a:pPr lvl="0">
                        <a:buNone/>
                      </a:pPr>
                      <a:endParaRPr lang="nb-NO" sz="1100">
                        <a:effectLst/>
                        <a:latin typeface="Arial"/>
                        <a:ea typeface="Times New Roman" panose="02020603050405020304" pitchFamily="18" charset="0"/>
                      </a:endParaRPr>
                    </a:p>
                    <a:p>
                      <a:pPr lvl="0">
                        <a:buNone/>
                      </a:pPr>
                      <a:endParaRPr lang="nb-NO" sz="1100">
                        <a:effectLst/>
                        <a:latin typeface="Arial"/>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1100" dirty="0">
                          <a:effectLst/>
                          <a:latin typeface="Arial"/>
                        </a:rPr>
                        <a:t>Nissefesten er barnas juleavslutning. Den blir i utgangspunktet avholdt ute, med nissestreker, utsetting av grøt til nissen, gang rundt juletreet, spising av nissegrøt. Så håper vi at nissen blir så glad for grøten at han kommer på besøk.</a:t>
                      </a:r>
                      <a:endParaRPr lang="en-US" dirty="0"/>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900" dirty="0">
                          <a:effectLst/>
                          <a:latin typeface="Arial"/>
                        </a:rPr>
                        <a:t>Barn og personalet</a:t>
                      </a:r>
                      <a:endParaRPr lang="en-US" sz="900" dirty="0"/>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nb-NO" sz="900" dirty="0">
                          <a:effectLst/>
                          <a:latin typeface="Arial"/>
                          <a:ea typeface="Times New Roman" panose="02020603050405020304" pitchFamily="18" charset="0"/>
                        </a:rPr>
                        <a:t>Tonje og Hilde</a:t>
                      </a:r>
                      <a:endParaRPr lang="nb-NO" sz="900">
                        <a:effectLst/>
                        <a:latin typeface="Times New Roman"/>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6889796"/>
                  </a:ext>
                </a:extLst>
              </a:tr>
              <a:tr h="208736">
                <a:tc>
                  <a:txBody>
                    <a:bodyPr/>
                    <a:lstStyle/>
                    <a:p>
                      <a:r>
                        <a:rPr lang="nb-NO" sz="1100" b="1" dirty="0">
                          <a:effectLst/>
                          <a:latin typeface="Arial"/>
                          <a:ea typeface="Times New Roman" panose="02020603050405020304" pitchFamily="18" charset="0"/>
                        </a:rPr>
                        <a:t>2024</a:t>
                      </a:r>
                      <a:endParaRPr lang="nb-NO" sz="1100" dirty="0">
                        <a:effectLst/>
                        <a:latin typeface="Times New Roman"/>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nb-NO" sz="1100">
                        <a:effectLst/>
                        <a:latin typeface="Arial"/>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nb-NO" sz="1100">
                        <a:effectLst/>
                        <a:latin typeface="Arial"/>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nb-NO" sz="1100">
                        <a:effectLst/>
                        <a:latin typeface="Arial"/>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nb-NO" sz="900" dirty="0">
                        <a:effectLst/>
                        <a:latin typeface="Arial"/>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nb-NO" sz="900" dirty="0">
                        <a:effectLst/>
                        <a:latin typeface="Arial"/>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411031"/>
                  </a:ext>
                </a:extLst>
              </a:tr>
              <a:tr h="917140">
                <a:tc>
                  <a:txBody>
                    <a:bodyPr/>
                    <a:lstStyle/>
                    <a:p>
                      <a:r>
                        <a:rPr lang="nb-NO" sz="1100" dirty="0">
                          <a:effectLst/>
                          <a:latin typeface="Arial"/>
                          <a:ea typeface="Times New Roman" panose="02020603050405020304" pitchFamily="18" charset="0"/>
                        </a:rPr>
                        <a:t>Jan</a:t>
                      </a: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nb-NO" sz="1100">
                        <a:effectLst/>
                        <a:latin typeface="Times New Roman" panose="02020603050405020304" pitchFamily="18" charset="0"/>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100" dirty="0">
                          <a:effectLst/>
                          <a:latin typeface="Arial"/>
                          <a:ea typeface="Times New Roman" panose="02020603050405020304" pitchFamily="18" charset="0"/>
                        </a:rPr>
                        <a:t>Juletrefest</a:t>
                      </a: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100" dirty="0">
                          <a:effectLst/>
                          <a:latin typeface="Arial"/>
                          <a:ea typeface="Times New Roman" panose="02020603050405020304" pitchFamily="18" charset="0"/>
                        </a:rPr>
                        <a:t>Det blir oppnevnt en komite i regi av SU. Komiteen arrangerer festen, og setter dato.</a:t>
                      </a:r>
                    </a:p>
                    <a:p>
                      <a:endParaRPr lang="nb-NO" sz="1100" dirty="0">
                        <a:effectLst/>
                        <a:latin typeface="Arial"/>
                        <a:ea typeface="Times New Roman" panose="02020603050405020304" pitchFamily="18" charset="0"/>
                      </a:endParaRP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900" dirty="0">
                          <a:effectLst/>
                          <a:latin typeface="Arial"/>
                          <a:ea typeface="Times New Roman" panose="02020603050405020304" pitchFamily="18" charset="0"/>
                        </a:rPr>
                        <a:t>Barn, søsken, foreldre, besteforeldre</a:t>
                      </a: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900" dirty="0">
                          <a:effectLst/>
                          <a:latin typeface="Arial"/>
                          <a:ea typeface="Times New Roman" panose="02020603050405020304" pitchFamily="18" charset="0"/>
                        </a:rPr>
                        <a:t>Su oppnevner komite</a:t>
                      </a:r>
                    </a:p>
                  </a:txBody>
                  <a:tcPr marL="49861" marR="49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5039650"/>
                  </a:ext>
                </a:extLst>
              </a:tr>
              <a:tr h="336176">
                <a:tc>
                  <a:txBody>
                    <a:bodyPr/>
                    <a:lstStyle/>
                    <a:p>
                      <a:pPr lvl="0">
                        <a:buNone/>
                      </a:pPr>
                      <a:r>
                        <a:rPr lang="nb-NO" sz="1100" dirty="0">
                          <a:effectLst/>
                          <a:latin typeface="Arial"/>
                          <a:ea typeface="Times New Roman" panose="02020603050405020304" pitchFamily="18" charset="0"/>
                        </a:rPr>
                        <a:t>Feb.</a:t>
                      </a: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lgn="ctr">
                        <a:buNone/>
                      </a:pPr>
                      <a:r>
                        <a:rPr lang="nb-NO" sz="1100" dirty="0">
                          <a:effectLst/>
                          <a:latin typeface="Arial"/>
                          <a:ea typeface="Times New Roman" panose="02020603050405020304" pitchFamily="18" charset="0"/>
                        </a:rPr>
                        <a:t>6.</a:t>
                      </a:r>
                      <a:endParaRPr lang="nb-NO" sz="1100" dirty="0">
                        <a:effectLst/>
                        <a:latin typeface="Times New Roman"/>
                        <a:ea typeface="Times New Roman" panose="02020603050405020304" pitchFamily="18" charset="0"/>
                      </a:endParaRP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ea typeface="Times New Roman" panose="02020603050405020304" pitchFamily="18" charset="0"/>
                        </a:rPr>
                        <a:t>Samefolkets dag</a:t>
                      </a: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lgn="l">
                        <a:buNone/>
                      </a:pPr>
                      <a:r>
                        <a:rPr lang="nb-NO" sz="1100" dirty="0">
                          <a:effectLst/>
                          <a:latin typeface="Arial"/>
                          <a:ea typeface="Times New Roman" panose="02020603050405020304" pitchFamily="18" charset="0"/>
                        </a:rPr>
                        <a:t>Vi jobber i prosess i forkant av dagen der vi har fokus på å gi barna et innblikk i den samiske kulturen.</a:t>
                      </a:r>
                      <a:endParaRPr lang="nb-NO" sz="1100" dirty="0">
                        <a:effectLst/>
                        <a:latin typeface="Arial"/>
                      </a:endParaRPr>
                    </a:p>
                    <a:p>
                      <a:pPr lvl="0">
                        <a:buNone/>
                      </a:pPr>
                      <a:r>
                        <a:rPr lang="nb-NO" sz="1100" dirty="0">
                          <a:effectLst/>
                          <a:latin typeface="Arial"/>
                          <a:ea typeface="Times New Roman" panose="02020603050405020304" pitchFamily="18" charset="0"/>
                        </a:rPr>
                        <a:t>Dagen markeres hvert år</a:t>
                      </a: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endParaRPr lang="nb-NO" sz="900" dirty="0">
                        <a:effectLst/>
                        <a:latin typeface="Arial"/>
                        <a:ea typeface="Times New Roman" panose="02020603050405020304" pitchFamily="18" charset="0"/>
                      </a:endParaRP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900" err="1">
                          <a:effectLst/>
                          <a:latin typeface="Arial"/>
                          <a:ea typeface="Times New Roman" panose="02020603050405020304" pitchFamily="18" charset="0"/>
                        </a:rPr>
                        <a:t>Ped.lederne</a:t>
                      </a:r>
                      <a:endParaRPr lang="nb-NO" sz="900">
                        <a:effectLst/>
                        <a:latin typeface="Arial"/>
                        <a:ea typeface="Times New Roman" panose="02020603050405020304" pitchFamily="18" charset="0"/>
                      </a:endParaRP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627184598"/>
                  </a:ext>
                </a:extLst>
              </a:tr>
              <a:tr h="336175">
                <a:tc>
                  <a:txBody>
                    <a:bodyPr/>
                    <a:lstStyle/>
                    <a:p>
                      <a:pPr lvl="0">
                        <a:buNone/>
                      </a:pPr>
                      <a:endParaRPr lang="nb-NO" sz="1100" dirty="0">
                        <a:effectLst/>
                        <a:latin typeface="Arial"/>
                        <a:ea typeface="Times New Roman" panose="02020603050405020304" pitchFamily="18" charset="0"/>
                      </a:endParaRP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lgn="ctr">
                        <a:buNone/>
                      </a:pPr>
                      <a:r>
                        <a:rPr lang="nb-NO" sz="1100" dirty="0">
                          <a:effectLst/>
                          <a:latin typeface="Arial"/>
                          <a:ea typeface="Times New Roman" panose="02020603050405020304" pitchFamily="18" charset="0"/>
                        </a:rPr>
                        <a:t>15.</a:t>
                      </a:r>
                      <a:endParaRPr lang="nb-NO" sz="1100" dirty="0">
                        <a:effectLst/>
                        <a:latin typeface="Times New Roman"/>
                        <a:ea typeface="Times New Roman" panose="02020603050405020304" pitchFamily="18" charset="0"/>
                      </a:endParaRP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ea typeface="Times New Roman" panose="02020603050405020304" pitchFamily="18" charset="0"/>
                        </a:rPr>
                        <a:t>Åpen dag – nye søkere </a:t>
                      </a:r>
                      <a:endParaRPr lang="nb-NO" sz="1100">
                        <a:effectLst/>
                        <a:latin typeface="Arial"/>
                        <a:ea typeface="Times New Roman" panose="02020603050405020304" pitchFamily="18" charset="0"/>
                      </a:endParaRP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ea typeface="Times New Roman" panose="02020603050405020304" pitchFamily="18" charset="0"/>
                        </a:rPr>
                        <a:t>Vi inviterer til åpen dag for nye søkere</a:t>
                      </a: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endParaRPr lang="nb-NO" sz="900" dirty="0">
                        <a:effectLst/>
                        <a:latin typeface="Arial"/>
                        <a:ea typeface="Times New Roman" panose="02020603050405020304" pitchFamily="18" charset="0"/>
                      </a:endParaRP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900" dirty="0">
                          <a:effectLst/>
                          <a:latin typeface="Arial"/>
                          <a:ea typeface="Times New Roman" panose="02020603050405020304" pitchFamily="18" charset="0"/>
                        </a:rPr>
                        <a:t>Styrer og pedagoger</a:t>
                      </a:r>
                    </a:p>
                    <a:p>
                      <a:pPr lvl="0">
                        <a:buNone/>
                      </a:pPr>
                      <a:endParaRPr lang="nb-NO" sz="900" dirty="0">
                        <a:effectLst/>
                        <a:latin typeface="Arial"/>
                      </a:endParaRP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476059530"/>
                  </a:ext>
                </a:extLst>
              </a:tr>
              <a:tr h="710460">
                <a:tc>
                  <a:txBody>
                    <a:bodyPr/>
                    <a:lstStyle/>
                    <a:p>
                      <a:pPr lvl="0">
                        <a:buNone/>
                      </a:pPr>
                      <a:r>
                        <a:rPr lang="nb-NO" sz="1100" dirty="0">
                          <a:effectLst/>
                          <a:latin typeface="Arial"/>
                          <a:ea typeface="Times New Roman" panose="02020603050405020304" pitchFamily="18" charset="0"/>
                        </a:rPr>
                        <a:t>Mars</a:t>
                      </a:r>
                    </a:p>
                  </a:txBody>
                  <a:tcPr marL="49861" marR="49861"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tcPr>
                </a:tc>
                <a:tc>
                  <a:txBody>
                    <a:bodyPr/>
                    <a:lstStyle/>
                    <a:p>
                      <a:pPr lvl="0" algn="ctr">
                        <a:buNone/>
                      </a:pPr>
                      <a:r>
                        <a:rPr lang="nb-NO" sz="1100" dirty="0">
                          <a:effectLst/>
                          <a:latin typeface="Arial"/>
                          <a:cs typeface="Arial"/>
                        </a:rPr>
                        <a:t>22.</a:t>
                      </a:r>
                    </a:p>
                  </a:txBody>
                  <a:tcPr marL="49861" marR="49861"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tcPr>
                </a:tc>
                <a:tc>
                  <a:txBody>
                    <a:bodyPr/>
                    <a:lstStyle/>
                    <a:p>
                      <a:pPr lvl="0">
                        <a:buNone/>
                      </a:pPr>
                      <a:r>
                        <a:rPr lang="nb-NO" sz="1100" dirty="0">
                          <a:effectLst/>
                          <a:latin typeface="Arial"/>
                          <a:cs typeface="Arial"/>
                        </a:rPr>
                        <a:t>Påskelunsj</a:t>
                      </a:r>
                      <a:endParaRPr lang="en-US" dirty="0"/>
                    </a:p>
                  </a:txBody>
                  <a:tcPr marL="49861" marR="49861"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tcPr>
                </a:tc>
                <a:tc>
                  <a:txBody>
                    <a:bodyPr/>
                    <a:lstStyle/>
                    <a:p>
                      <a:pPr lvl="0">
                        <a:buNone/>
                      </a:pPr>
                      <a:r>
                        <a:rPr lang="nb-NO" sz="1100" dirty="0">
                          <a:effectLst/>
                          <a:latin typeface="Arial"/>
                          <a:ea typeface="Times New Roman" panose="02020603050405020304" pitchFamily="18" charset="0"/>
                          <a:cs typeface="Arial"/>
                        </a:rPr>
                        <a:t>Personalet arrangerer påskelunsj og fellessamling for barna. Barna er delaktige i arrangementet. </a:t>
                      </a:r>
                      <a:endParaRPr lang="nb-NO" sz="1100" dirty="0">
                        <a:effectLst/>
                        <a:latin typeface="Arial"/>
                        <a:ea typeface="Times New Roman" panose="02020603050405020304" pitchFamily="18" charset="0"/>
                        <a:cs typeface="Arial"/>
                        <a:sym typeface="Wingdings" panose="05000000000000000000" pitchFamily="2" charset="2"/>
                      </a:endParaRPr>
                    </a:p>
                  </a:txBody>
                  <a:tcPr marL="49861" marR="49861"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tcPr>
                </a:tc>
                <a:tc>
                  <a:txBody>
                    <a:bodyPr/>
                    <a:lstStyle/>
                    <a:p>
                      <a:pPr lvl="0">
                        <a:buNone/>
                      </a:pPr>
                      <a:endParaRPr lang="en-US" sz="900" dirty="0"/>
                    </a:p>
                  </a:txBody>
                  <a:tcPr marL="49861" marR="49861"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tcPr>
                </a:tc>
                <a:tc>
                  <a:txBody>
                    <a:bodyPr/>
                    <a:lstStyle/>
                    <a:p>
                      <a:pPr lvl="0">
                        <a:buNone/>
                      </a:pPr>
                      <a:r>
                        <a:rPr lang="nb-NO" sz="900" dirty="0">
                          <a:effectLst/>
                          <a:latin typeface="Arial"/>
                          <a:cs typeface="Arial"/>
                        </a:rPr>
                        <a:t>Marielle og Cathrine</a:t>
                      </a:r>
                    </a:p>
                    <a:p>
                      <a:pPr lvl="0">
                        <a:buNone/>
                      </a:pPr>
                      <a:endParaRPr lang="nb-NO" sz="900" dirty="0">
                        <a:effectLst/>
                        <a:latin typeface="Arial"/>
                        <a:cs typeface="Arial"/>
                      </a:endParaRPr>
                    </a:p>
                  </a:txBody>
                  <a:tcPr marL="49861" marR="49861"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3486083"/>
                  </a:ext>
                </a:extLst>
              </a:tr>
              <a:tr h="922823">
                <a:tc>
                  <a:txBody>
                    <a:bodyPr/>
                    <a:lstStyle/>
                    <a:p>
                      <a:pPr lvl="0">
                        <a:buNone/>
                      </a:pPr>
                      <a:r>
                        <a:rPr lang="nb-NO" sz="1100" dirty="0">
                          <a:effectLst/>
                          <a:latin typeface="Arial"/>
                          <a:ea typeface="Times New Roman" panose="02020603050405020304" pitchFamily="18" charset="0"/>
                        </a:rPr>
                        <a:t>April</a:t>
                      </a: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lgn="ctr">
                        <a:buNone/>
                      </a:pPr>
                      <a:r>
                        <a:rPr lang="nb-NO" sz="1100" dirty="0">
                          <a:solidFill>
                            <a:schemeClr val="tx1"/>
                          </a:solidFill>
                          <a:effectLst/>
                          <a:latin typeface="Arial"/>
                          <a:cs typeface="Arial"/>
                        </a:rPr>
                        <a:t>28.</a:t>
                      </a:r>
                      <a:endParaRPr lang="en-US" dirty="0"/>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cs typeface="Arial"/>
                        </a:rPr>
                        <a:t>Tussilagofest</a:t>
                      </a:r>
                      <a:endParaRPr lang="en-US" dirty="0"/>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cs typeface="Arial"/>
                        </a:rPr>
                        <a:t>Tussilagofest er en tradisjon vi har hatt siden oppstarten. Her er et møtepunkt hvor dere foreldre får en anledning til å bli bedre kjent med barnehagens historie. Et lite underholdningsinnslag fra barna blir det også. Enkel varmmat.  Invitasjon kommer.</a:t>
                      </a:r>
                      <a:endParaRPr lang="en-US" dirty="0"/>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en-US" sz="900" dirty="0"/>
                        <a:t>Barn,  </a:t>
                      </a:r>
                      <a:r>
                        <a:rPr lang="en-US" sz="900" dirty="0" err="1"/>
                        <a:t>foreldre</a:t>
                      </a:r>
                      <a:r>
                        <a:rPr lang="en-US" sz="900" dirty="0"/>
                        <a:t> </a:t>
                      </a:r>
                      <a:r>
                        <a:rPr lang="en-US" sz="900" dirty="0" err="1"/>
                        <a:t>og</a:t>
                      </a:r>
                      <a:r>
                        <a:rPr lang="en-US" sz="900" dirty="0"/>
                        <a:t> personal</a:t>
                      </a: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900" dirty="0">
                          <a:effectLst/>
                          <a:latin typeface="Arial"/>
                          <a:cs typeface="Arial"/>
                        </a:rPr>
                        <a:t>Ivar, Christian, Toril og Lise</a:t>
                      </a:r>
                    </a:p>
                  </a:txBody>
                  <a:tcPr marL="49861" marR="49861"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2409115885"/>
                  </a:ext>
                </a:extLst>
              </a:tr>
            </a:tbl>
          </a:graphicData>
        </a:graphic>
      </p:graphicFrame>
    </p:spTree>
    <p:extLst>
      <p:ext uri="{BB962C8B-B14F-4D97-AF65-F5344CB8AC3E}">
        <p14:creationId xmlns:p14="http://schemas.microsoft.com/office/powerpoint/2010/main" val="171055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100EAD7-DC33-4C02-8000-62A011FFBA34}"/>
              </a:ext>
            </a:extLst>
          </p:cNvPr>
          <p:cNvSpPr>
            <a:spLocks noGrp="1"/>
          </p:cNvSpPr>
          <p:nvPr>
            <p:ph type="sldNum" sz="quarter" idx="12"/>
          </p:nvPr>
        </p:nvSpPr>
        <p:spPr/>
        <p:txBody>
          <a:bodyPr/>
          <a:lstStyle/>
          <a:p>
            <a:fld id="{42C2C5C0-A334-4447-9886-AB69801F816A}" type="slidenum">
              <a:rPr lang="nb-NO" smtClean="0"/>
              <a:pPr/>
              <a:t>3</a:t>
            </a:fld>
            <a:endParaRPr lang="nb-NO"/>
          </a:p>
        </p:txBody>
      </p:sp>
      <p:graphicFrame>
        <p:nvGraphicFramePr>
          <p:cNvPr id="3" name="Tabell 2">
            <a:extLst>
              <a:ext uri="{FF2B5EF4-FFF2-40B4-BE49-F238E27FC236}">
                <a16:creationId xmlns:a16="http://schemas.microsoft.com/office/drawing/2014/main" id="{555427A1-056F-4582-803E-D65B626818C8}"/>
              </a:ext>
            </a:extLst>
          </p:cNvPr>
          <p:cNvGraphicFramePr>
            <a:graphicFrameLocks noGrp="1"/>
          </p:cNvGraphicFramePr>
          <p:nvPr>
            <p:extLst>
              <p:ext uri="{D42A27DB-BD31-4B8C-83A1-F6EECF244321}">
                <p14:modId xmlns:p14="http://schemas.microsoft.com/office/powerpoint/2010/main" val="2655125466"/>
              </p:ext>
            </p:extLst>
          </p:nvPr>
        </p:nvGraphicFramePr>
        <p:xfrm>
          <a:off x="249115" y="300808"/>
          <a:ext cx="6172201" cy="5194845"/>
        </p:xfrm>
        <a:graphic>
          <a:graphicData uri="http://schemas.openxmlformats.org/drawingml/2006/table">
            <a:tbl>
              <a:tblPr firstRow="1" firstCol="1" bandRow="1"/>
              <a:tblGrid>
                <a:gridCol w="486977">
                  <a:extLst>
                    <a:ext uri="{9D8B030D-6E8A-4147-A177-3AD203B41FA5}">
                      <a16:colId xmlns:a16="http://schemas.microsoft.com/office/drawing/2014/main" val="116509294"/>
                    </a:ext>
                  </a:extLst>
                </a:gridCol>
                <a:gridCol w="506554">
                  <a:extLst>
                    <a:ext uri="{9D8B030D-6E8A-4147-A177-3AD203B41FA5}">
                      <a16:colId xmlns:a16="http://schemas.microsoft.com/office/drawing/2014/main" val="3991260285"/>
                    </a:ext>
                  </a:extLst>
                </a:gridCol>
                <a:gridCol w="1362388">
                  <a:extLst>
                    <a:ext uri="{9D8B030D-6E8A-4147-A177-3AD203B41FA5}">
                      <a16:colId xmlns:a16="http://schemas.microsoft.com/office/drawing/2014/main" val="2383054150"/>
                    </a:ext>
                  </a:extLst>
                </a:gridCol>
                <a:gridCol w="2274662">
                  <a:extLst>
                    <a:ext uri="{9D8B030D-6E8A-4147-A177-3AD203B41FA5}">
                      <a16:colId xmlns:a16="http://schemas.microsoft.com/office/drawing/2014/main" val="273627186"/>
                    </a:ext>
                  </a:extLst>
                </a:gridCol>
                <a:gridCol w="811439">
                  <a:extLst>
                    <a:ext uri="{9D8B030D-6E8A-4147-A177-3AD203B41FA5}">
                      <a16:colId xmlns:a16="http://schemas.microsoft.com/office/drawing/2014/main" val="2385471644"/>
                    </a:ext>
                  </a:extLst>
                </a:gridCol>
                <a:gridCol w="730181">
                  <a:extLst>
                    <a:ext uri="{9D8B030D-6E8A-4147-A177-3AD203B41FA5}">
                      <a16:colId xmlns:a16="http://schemas.microsoft.com/office/drawing/2014/main" val="2081491463"/>
                    </a:ext>
                  </a:extLst>
                </a:gridCol>
              </a:tblGrid>
              <a:tr h="631479">
                <a:tc>
                  <a:txBody>
                    <a:bodyPr/>
                    <a:lstStyle/>
                    <a:p>
                      <a:pPr lvl="0">
                        <a:buNone/>
                      </a:pPr>
                      <a:r>
                        <a:rPr lang="nb-NO" sz="1100" dirty="0">
                          <a:solidFill>
                            <a:schemeClr val="tx1"/>
                          </a:solidFill>
                          <a:effectLst/>
                          <a:latin typeface="Arial"/>
                          <a:ea typeface="Times New Roman" panose="02020603050405020304" pitchFamily="18" charset="0"/>
                        </a:rPr>
                        <a:t>April</a:t>
                      </a:r>
                    </a:p>
                  </a:txBody>
                  <a:tcPr marL="46178" marR="46178"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lgn="ctr">
                        <a:buNone/>
                      </a:pPr>
                      <a:r>
                        <a:rPr lang="nb-NO" sz="1100" dirty="0">
                          <a:solidFill>
                            <a:schemeClr val="tx1"/>
                          </a:solidFill>
                          <a:effectLst/>
                          <a:latin typeface="Arial"/>
                          <a:ea typeface="Times New Roman" panose="02020603050405020304" pitchFamily="18" charset="0"/>
                        </a:rPr>
                        <a:t>29.</a:t>
                      </a:r>
                    </a:p>
                  </a:txBody>
                  <a:tcPr marL="46178" marR="46178"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solidFill>
                            <a:schemeClr val="tx1"/>
                          </a:solidFill>
                          <a:effectLst/>
                          <a:latin typeface="Arial"/>
                          <a:ea typeface="Times New Roman" panose="02020603050405020304" pitchFamily="18" charset="0"/>
                        </a:rPr>
                        <a:t>Foreldremøte nye barn/foreldre</a:t>
                      </a:r>
                    </a:p>
                  </a:txBody>
                  <a:tcPr marL="46178" marR="46178"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rPr>
                        <a:t>Foreldremøte/informasjonsmøte for foreldre til barn som starter i Tussilago august 2024. </a:t>
                      </a:r>
                      <a:endParaRPr lang="nb-NO" sz="1100">
                        <a:effectLst/>
                        <a:latin typeface="Arial"/>
                      </a:endParaRPr>
                    </a:p>
                  </a:txBody>
                  <a:tcPr marL="46178" marR="46178"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tcPr>
                </a:tc>
                <a:tc>
                  <a:txBody>
                    <a:bodyPr/>
                    <a:lstStyle/>
                    <a:p>
                      <a:pPr lvl="0">
                        <a:buNone/>
                      </a:pPr>
                      <a:r>
                        <a:rPr lang="nb-NO" sz="900">
                          <a:effectLst/>
                          <a:latin typeface="Arial"/>
                        </a:rPr>
                        <a:t>Pedagoger,  </a:t>
                      </a:r>
                      <a:endParaRPr lang="en-US" sz="900"/>
                    </a:p>
                    <a:p>
                      <a:pPr lvl="0">
                        <a:buNone/>
                      </a:pPr>
                      <a:r>
                        <a:rPr lang="nb-NO" sz="900" dirty="0">
                          <a:effectLst/>
                          <a:latin typeface="Arial"/>
                        </a:rPr>
                        <a:t>styrer og  foreldre</a:t>
                      </a:r>
                      <a:endParaRPr lang="en-US" sz="900"/>
                    </a:p>
                  </a:txBody>
                  <a:tcPr marL="46178" marR="46178"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tcPr>
                </a:tc>
                <a:tc>
                  <a:txBody>
                    <a:bodyPr/>
                    <a:lstStyle/>
                    <a:p>
                      <a:pPr lvl="0">
                        <a:buNone/>
                      </a:pPr>
                      <a:r>
                        <a:rPr lang="nb-NO" sz="900" dirty="0">
                          <a:effectLst/>
                          <a:latin typeface="Arial"/>
                          <a:ea typeface="Times New Roman" panose="02020603050405020304" pitchFamily="18" charset="0"/>
                        </a:rPr>
                        <a:t>Styrer/</a:t>
                      </a:r>
                      <a:endParaRPr lang="nb-NO" sz="900" dirty="0">
                        <a:effectLst/>
                        <a:latin typeface="Times New Roman"/>
                        <a:ea typeface="Times New Roman" panose="02020603050405020304" pitchFamily="18" charset="0"/>
                      </a:endParaRPr>
                    </a:p>
                    <a:p>
                      <a:pPr lvl="0">
                        <a:buNone/>
                      </a:pPr>
                      <a:r>
                        <a:rPr lang="nb-NO" sz="900" dirty="0">
                          <a:effectLst/>
                          <a:latin typeface="Arial"/>
                          <a:ea typeface="Times New Roman" panose="02020603050405020304" pitchFamily="18" charset="0"/>
                        </a:rPr>
                        <a:t>Pedagoger</a:t>
                      </a:r>
                      <a:endParaRPr lang="nb-NO" sz="900" dirty="0">
                        <a:effectLst/>
                        <a:latin typeface="Times New Roman"/>
                        <a:ea typeface="Times New Roman" panose="02020603050405020304" pitchFamily="18" charset="0"/>
                      </a:endParaRPr>
                    </a:p>
                  </a:txBody>
                  <a:tcPr marL="46178" marR="46178"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6190048"/>
                  </a:ext>
                </a:extLst>
              </a:tr>
              <a:tr h="961240">
                <a:tc>
                  <a:txBody>
                    <a:bodyPr/>
                    <a:lstStyle/>
                    <a:p>
                      <a:pPr lvl="0">
                        <a:buNone/>
                      </a:pPr>
                      <a:r>
                        <a:rPr lang="nb-NO" sz="1100" dirty="0">
                          <a:solidFill>
                            <a:schemeClr val="tx1"/>
                          </a:solidFill>
                          <a:effectLst/>
                          <a:latin typeface="Arial"/>
                          <a:ea typeface="Times New Roman" panose="02020603050405020304" pitchFamily="18" charset="0"/>
                        </a:rPr>
                        <a:t>Mai</a:t>
                      </a:r>
                    </a:p>
                  </a:txBody>
                  <a:tcPr marL="46178" marR="46178" marT="0" marB="0">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tcPr>
                </a:tc>
                <a:tc>
                  <a:txBody>
                    <a:bodyPr/>
                    <a:lstStyle/>
                    <a:p>
                      <a:pPr lvl="0" algn="ctr">
                        <a:buNone/>
                      </a:pPr>
                      <a:r>
                        <a:rPr lang="nb-NO" sz="1100" dirty="0">
                          <a:solidFill>
                            <a:schemeClr val="tx1"/>
                          </a:solidFill>
                          <a:effectLst/>
                          <a:latin typeface="Arial"/>
                          <a:ea typeface="Times New Roman" panose="02020603050405020304" pitchFamily="18" charset="0"/>
                        </a:rPr>
                        <a:t>Uke 19</a:t>
                      </a:r>
                    </a:p>
                  </a:txBody>
                  <a:tcPr marL="46178" marR="46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tcPr>
                </a:tc>
                <a:tc>
                  <a:txBody>
                    <a:bodyPr/>
                    <a:lstStyle/>
                    <a:p>
                      <a:pPr lvl="0">
                        <a:buNone/>
                      </a:pPr>
                      <a:r>
                        <a:rPr lang="nb-NO" sz="1100" dirty="0">
                          <a:solidFill>
                            <a:schemeClr val="tx1"/>
                          </a:solidFill>
                          <a:effectLst/>
                          <a:latin typeface="Arial"/>
                          <a:ea typeface="Times New Roman" panose="02020603050405020304" pitchFamily="18" charset="0"/>
                        </a:rPr>
                        <a:t>Dugnad</a:t>
                      </a:r>
                    </a:p>
                  </a:txBody>
                  <a:tcPr marL="46178" marR="46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tcPr>
                </a:tc>
                <a:tc>
                  <a:txBody>
                    <a:bodyPr/>
                    <a:lstStyle/>
                    <a:p>
                      <a:pPr lvl="0">
                        <a:buNone/>
                      </a:pPr>
                      <a:r>
                        <a:rPr lang="nb-NO" sz="1100" b="0" i="0" u="none" strike="noStrike" noProof="0" dirty="0">
                          <a:solidFill>
                            <a:srgbClr val="000000"/>
                          </a:solidFill>
                          <a:effectLst/>
                          <a:latin typeface="Arial"/>
                        </a:rPr>
                        <a:t>I vedtektenes  står det om dugnadsplikt og arbeidsplikt.</a:t>
                      </a:r>
                    </a:p>
                    <a:p>
                      <a:pPr lvl="0">
                        <a:buNone/>
                      </a:pPr>
                      <a:r>
                        <a:rPr lang="nb-NO" sz="1100" b="0" i="0" u="none" strike="noStrike" noProof="0" dirty="0">
                          <a:solidFill>
                            <a:srgbClr val="000000"/>
                          </a:solidFill>
                          <a:effectLst/>
                          <a:latin typeface="Arial"/>
                        </a:rPr>
                        <a:t>Som andelseier er man forpliktet til å delta på minst to forhåndsannonserte dugnader i løpet av barnehageåret.</a:t>
                      </a:r>
                      <a:endParaRPr lang="nb-NO" dirty="0"/>
                    </a:p>
                  </a:txBody>
                  <a:tcPr marL="61893" marR="61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tcPr>
                </a:tc>
                <a:tc>
                  <a:txBody>
                    <a:bodyPr/>
                    <a:lstStyle/>
                    <a:p>
                      <a:pPr lvl="0">
                        <a:buNone/>
                      </a:pPr>
                      <a:r>
                        <a:rPr lang="nb-NO" sz="900" dirty="0">
                          <a:effectLst/>
                          <a:latin typeface="Arial"/>
                          <a:ea typeface="Times New Roman" panose="02020603050405020304" pitchFamily="18" charset="0"/>
                          <a:cs typeface="Arial"/>
                        </a:rPr>
                        <a:t>Foreldre, barn og personal</a:t>
                      </a:r>
                    </a:p>
                  </a:txBody>
                  <a:tcPr marL="61893" marR="61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tcPr>
                </a:tc>
                <a:tc>
                  <a:txBody>
                    <a:bodyPr/>
                    <a:lstStyle/>
                    <a:p>
                      <a:pPr lvl="0">
                        <a:buNone/>
                      </a:pPr>
                      <a:r>
                        <a:rPr lang="nb-NO" sz="900" dirty="0">
                          <a:effectLst/>
                          <a:latin typeface="Arial"/>
                          <a:ea typeface="Times New Roman" panose="02020603050405020304" pitchFamily="18" charset="0"/>
                        </a:rPr>
                        <a:t>Styrer, SU og personalet</a:t>
                      </a:r>
                    </a:p>
                  </a:txBody>
                  <a:tcPr marL="61893" marR="61893" marT="0" marB="0">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tcPr>
                </a:tc>
                <a:extLst>
                  <a:ext uri="{0D108BD9-81ED-4DB2-BD59-A6C34878D82A}">
                    <a16:rowId xmlns:a16="http://schemas.microsoft.com/office/drawing/2014/main" val="3636935574"/>
                  </a:ext>
                </a:extLst>
              </a:tr>
              <a:tr h="417748">
                <a:tc>
                  <a:txBody>
                    <a:bodyPr/>
                    <a:lstStyle/>
                    <a:p>
                      <a:pPr lvl="0">
                        <a:buNone/>
                      </a:pPr>
                      <a:r>
                        <a:rPr lang="nb-NO" sz="1100" dirty="0">
                          <a:solidFill>
                            <a:schemeClr val="tx1"/>
                          </a:solidFill>
                          <a:effectLst/>
                          <a:latin typeface="Arial"/>
                          <a:ea typeface="Times New Roman" panose="02020603050405020304" pitchFamily="18" charset="0"/>
                        </a:rPr>
                        <a:t>Mai</a:t>
                      </a:r>
                    </a:p>
                  </a:txBody>
                  <a:tcPr marL="46177" marR="46177"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lgn="ctr">
                        <a:buNone/>
                      </a:pPr>
                      <a:endParaRPr lang="nb-NO" sz="1100" dirty="0">
                        <a:solidFill>
                          <a:schemeClr val="tx1"/>
                        </a:solidFill>
                        <a:effectLst/>
                        <a:latin typeface="Arial"/>
                        <a:ea typeface="Times New Roman" panose="02020603050405020304" pitchFamily="18" charset="0"/>
                      </a:endParaRPr>
                    </a:p>
                  </a:txBody>
                  <a:tcPr marL="46177" marR="46177"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solidFill>
                            <a:schemeClr val="tx1"/>
                          </a:solidFill>
                          <a:effectLst/>
                          <a:latin typeface="Arial"/>
                          <a:ea typeface="Times New Roman" panose="02020603050405020304" pitchFamily="18" charset="0"/>
                        </a:rPr>
                        <a:t>Besøksdager -nye barn og foreldre</a:t>
                      </a:r>
                    </a:p>
                  </a:txBody>
                  <a:tcPr marL="46177" marR="46177"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100" dirty="0">
                          <a:effectLst/>
                          <a:latin typeface="Arial"/>
                        </a:rPr>
                        <a:t>8.5, 15.5, 22.5, 29.5 og 5.6 </a:t>
                      </a:r>
                      <a:endParaRPr lang="nb-NO" sz="1100">
                        <a:effectLst/>
                        <a:latin typeface="Arial"/>
                      </a:endParaRPr>
                    </a:p>
                  </a:txBody>
                  <a:tcPr marL="46177" marR="46177" marT="0" marB="0">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tcPr>
                </a:tc>
                <a:tc>
                  <a:txBody>
                    <a:bodyPr/>
                    <a:lstStyle/>
                    <a:p>
                      <a:pPr lvl="0">
                        <a:buNone/>
                      </a:pPr>
                      <a:endParaRPr lang="nb-NO" sz="900" dirty="0">
                        <a:effectLst/>
                        <a:latin typeface="Arial"/>
                      </a:endParaRPr>
                    </a:p>
                  </a:txBody>
                  <a:tcPr marL="46177" marR="46177" marT="0" marB="0">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tcPr>
                </a:tc>
                <a:tc>
                  <a:txBody>
                    <a:bodyPr/>
                    <a:lstStyle/>
                    <a:p>
                      <a:pPr lvl="0">
                        <a:buNone/>
                      </a:pPr>
                      <a:r>
                        <a:rPr lang="nb-NO" sz="900" dirty="0" err="1">
                          <a:effectLst/>
                          <a:latin typeface="Arial"/>
                          <a:ea typeface="Times New Roman" panose="02020603050405020304" pitchFamily="18" charset="0"/>
                        </a:rPr>
                        <a:t>Ped.ledere</a:t>
                      </a:r>
                    </a:p>
                  </a:txBody>
                  <a:tcPr marL="46177" marR="46177" marT="0" marB="0">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tcPr>
                </a:tc>
                <a:extLst>
                  <a:ext uri="{0D108BD9-81ED-4DB2-BD59-A6C34878D82A}">
                    <a16:rowId xmlns:a16="http://schemas.microsoft.com/office/drawing/2014/main" val="1084603825"/>
                  </a:ext>
                </a:extLst>
              </a:tr>
              <a:tr h="480620">
                <a:tc>
                  <a:txBody>
                    <a:bodyPr/>
                    <a:lstStyle/>
                    <a:p>
                      <a:r>
                        <a:rPr lang="nb-NO" sz="1100" dirty="0">
                          <a:solidFill>
                            <a:schemeClr val="tx1"/>
                          </a:solidFill>
                          <a:effectLst/>
                          <a:latin typeface="Arial"/>
                          <a:ea typeface="Times New Roman" panose="02020603050405020304" pitchFamily="18" charset="0"/>
                        </a:rPr>
                        <a:t>Juni</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b-NO" sz="1100" dirty="0">
                          <a:solidFill>
                            <a:schemeClr val="tx1"/>
                          </a:solidFill>
                          <a:effectLst/>
                          <a:latin typeface="Arial"/>
                          <a:ea typeface="Times New Roman" panose="02020603050405020304" pitchFamily="18" charset="0"/>
                        </a:rPr>
                        <a:t>13.-14.</a:t>
                      </a:r>
                    </a:p>
                    <a:p>
                      <a:pPr lvl="0" algn="ctr">
                        <a:buNone/>
                      </a:pPr>
                      <a:endParaRPr lang="nb-NO" sz="1100" dirty="0">
                        <a:solidFill>
                          <a:schemeClr val="tx1"/>
                        </a:solidFill>
                        <a:effectLst/>
                        <a:latin typeface="Arial"/>
                        <a:ea typeface="Times New Roman" panose="02020603050405020304" pitchFamily="18" charset="0"/>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100" dirty="0">
                          <a:solidFill>
                            <a:schemeClr val="tx1"/>
                          </a:solidFill>
                          <a:effectLst/>
                          <a:latin typeface="Arial"/>
                          <a:ea typeface="Times New Roman" panose="02020603050405020304" pitchFamily="18" charset="0"/>
                        </a:rPr>
                        <a:t>Overnatting</a:t>
                      </a:r>
                      <a:endParaRPr lang="nb-NO" sz="1100" dirty="0">
                        <a:solidFill>
                          <a:schemeClr val="tx1"/>
                        </a:solidFill>
                        <a:effectLst/>
                        <a:latin typeface="Times New Roman"/>
                        <a:ea typeface="Times New Roman" panose="02020603050405020304" pitchFamily="18" charset="0"/>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100" dirty="0">
                          <a:effectLst/>
                          <a:latin typeface="Arial"/>
                          <a:ea typeface="Times New Roman" panose="02020603050405020304" pitchFamily="18" charset="0"/>
                        </a:rPr>
                        <a:t>Som en avslutning for Hvitgruppa, blir det arrangert en overnattingstur</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nb-NO" sz="900" dirty="0">
                        <a:effectLst/>
                        <a:latin typeface="Times New Roman"/>
                        <a:ea typeface="Times New Roman" panose="02020603050405020304" pitchFamily="18" charset="0"/>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900" dirty="0">
                          <a:effectLst/>
                          <a:latin typeface="Arial"/>
                          <a:ea typeface="Times New Roman" panose="02020603050405020304" pitchFamily="18" charset="0"/>
                        </a:rPr>
                        <a:t>Ivar og Kristin</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5391511"/>
                  </a:ext>
                </a:extLst>
              </a:tr>
              <a:tr h="1572938">
                <a:tc>
                  <a:txBody>
                    <a:bodyPr/>
                    <a:lstStyle/>
                    <a:p>
                      <a:endParaRPr lang="nb-NO" sz="1200">
                        <a:effectLst/>
                        <a:latin typeface="Arial"/>
                        <a:ea typeface="Times New Roman" panose="02020603050405020304" pitchFamily="18" charset="0"/>
                        <a:cs typeface="Arial"/>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nb-NO" sz="1200" dirty="0">
                        <a:solidFill>
                          <a:schemeClr val="tx1"/>
                        </a:solidFill>
                        <a:effectLst/>
                        <a:latin typeface="Arial"/>
                        <a:ea typeface="Times New Roman" panose="02020603050405020304" pitchFamily="18" charset="0"/>
                        <a:cs typeface="Arial"/>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200" dirty="0">
                          <a:effectLst/>
                          <a:latin typeface="Arial"/>
                          <a:ea typeface="Times New Roman" panose="02020603050405020304" pitchFamily="18" charset="0"/>
                          <a:cs typeface="Arial"/>
                        </a:rPr>
                        <a:t>Sommerfest</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1200" dirty="0">
                          <a:effectLst/>
                          <a:latin typeface="Arial"/>
                          <a:ea typeface="Times New Roman" panose="02020603050405020304" pitchFamily="18" charset="0"/>
                          <a:cs typeface="Arial"/>
                        </a:rPr>
                        <a:t>Su oppnevner en komite som står for arrangementet. Personalet for hvitgruppa deltar. Avslutning for de eldste barna med enkel underholdning av barna. Sted og innhold bestemmes av komiteen. Innbydelse blir sendt ut i god til i forveien. </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900" dirty="0">
                          <a:effectLst/>
                          <a:latin typeface="Arial"/>
                          <a:ea typeface="Times New Roman" panose="02020603050405020304" pitchFamily="18" charset="0"/>
                          <a:cs typeface="Arial"/>
                        </a:rPr>
                        <a:t>Ivar og Kristin</a:t>
                      </a:r>
                    </a:p>
                    <a:p>
                      <a:pPr lvl="0">
                        <a:buNone/>
                      </a:pPr>
                      <a:endParaRPr lang="nb-NO" sz="900" dirty="0">
                        <a:effectLst/>
                        <a:latin typeface="Arial"/>
                        <a:ea typeface="Times New Roman" panose="02020603050405020304" pitchFamily="18" charset="0"/>
                        <a:cs typeface="Arial"/>
                      </a:endParaRP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b-NO" sz="900" dirty="0">
                          <a:effectLst/>
                          <a:latin typeface="Arial"/>
                          <a:ea typeface="Times New Roman" panose="02020603050405020304" pitchFamily="18" charset="0"/>
                          <a:cs typeface="Arial"/>
                        </a:rPr>
                        <a:t>SU</a:t>
                      </a:r>
                    </a:p>
                  </a:txBody>
                  <a:tcPr marL="61894" marR="61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8138947"/>
                  </a:ext>
                </a:extLst>
              </a:tr>
              <a:tr h="990938">
                <a:tc>
                  <a:txBody>
                    <a:bodyPr/>
                    <a:lstStyle/>
                    <a:p>
                      <a:pPr lvl="0">
                        <a:buNone/>
                      </a:pPr>
                      <a:r>
                        <a:rPr lang="nb-NO" sz="1200" dirty="0">
                          <a:effectLst/>
                          <a:latin typeface="Arial"/>
                          <a:ea typeface="Times New Roman" panose="02020603050405020304" pitchFamily="18" charset="0"/>
                          <a:cs typeface="Arial"/>
                        </a:rPr>
                        <a:t>Juli</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lgn="ctr">
                        <a:buNone/>
                      </a:pPr>
                      <a:endParaRPr lang="nb-NO" sz="1200" dirty="0">
                        <a:solidFill>
                          <a:schemeClr val="tx1"/>
                        </a:solidFill>
                        <a:effectLst/>
                        <a:latin typeface="Arial"/>
                        <a:ea typeface="Times New Roman" panose="02020603050405020304" pitchFamily="18" charset="0"/>
                        <a:cs typeface="Arial"/>
                      </a:endParaRP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endParaRPr lang="nb-NO" sz="1200" dirty="0">
                        <a:effectLst/>
                        <a:latin typeface="Arial"/>
                        <a:ea typeface="Times New Roman" panose="02020603050405020304" pitchFamily="18" charset="0"/>
                        <a:cs typeface="Arial"/>
                      </a:endParaRP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1200" dirty="0">
                          <a:effectLst/>
                          <a:latin typeface="Arial"/>
                          <a:ea typeface="Times New Roman" panose="02020603050405020304" pitchFamily="18" charset="0"/>
                          <a:cs typeface="Arial"/>
                        </a:rPr>
                        <a:t>Sommerbarnehage med temauker</a:t>
                      </a: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endParaRPr lang="nb-NO" sz="900" dirty="0">
                        <a:effectLst/>
                        <a:latin typeface="Arial"/>
                        <a:ea typeface="Times New Roman" panose="02020603050405020304" pitchFamily="18" charset="0"/>
                        <a:cs typeface="Arial"/>
                      </a:endParaRP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lvl="0">
                        <a:buNone/>
                      </a:pPr>
                      <a:r>
                        <a:rPr lang="nb-NO" sz="900" dirty="0">
                          <a:effectLst/>
                          <a:latin typeface="Arial"/>
                          <a:ea typeface="Times New Roman" panose="02020603050405020304" pitchFamily="18" charset="0"/>
                          <a:cs typeface="Arial"/>
                        </a:rPr>
                        <a:t>Pedagoger</a:t>
                      </a:r>
                    </a:p>
                    <a:p>
                      <a:pPr lvl="0">
                        <a:buNone/>
                      </a:pPr>
                      <a:endParaRPr lang="nb-NO" sz="900" dirty="0">
                        <a:effectLst/>
                        <a:latin typeface="Arial"/>
                        <a:ea typeface="Times New Roman" panose="02020603050405020304" pitchFamily="18" charset="0"/>
                        <a:cs typeface="Arial"/>
                      </a:endParaRPr>
                    </a:p>
                  </a:txBody>
                  <a:tcPr marL="61893" marR="61893"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4160580771"/>
                  </a:ext>
                </a:extLst>
              </a:tr>
            </a:tbl>
          </a:graphicData>
        </a:graphic>
      </p:graphicFrame>
      <p:sp>
        <p:nvSpPr>
          <p:cNvPr id="5" name="TekstSylinder 4">
            <a:extLst>
              <a:ext uri="{FF2B5EF4-FFF2-40B4-BE49-F238E27FC236}">
                <a16:creationId xmlns:a16="http://schemas.microsoft.com/office/drawing/2014/main" id="{F180BB80-9C51-4B7B-BA9F-01E6EDF332A1}"/>
              </a:ext>
            </a:extLst>
          </p:cNvPr>
          <p:cNvSpPr txBox="1"/>
          <p:nvPr/>
        </p:nvSpPr>
        <p:spPr>
          <a:xfrm>
            <a:off x="282732" y="5555316"/>
            <a:ext cx="6172201" cy="1015663"/>
          </a:xfrm>
          <a:prstGeom prst="rect">
            <a:avLst/>
          </a:prstGeom>
          <a:noFill/>
        </p:spPr>
        <p:txBody>
          <a:bodyPr wrap="square" lIns="91440" tIns="45720" rIns="91440" bIns="45720" anchor="t">
            <a:spAutoFit/>
          </a:bodyPr>
          <a:lstStyle/>
          <a:p>
            <a:r>
              <a:rPr lang="nb-NO" sz="1200" b="1">
                <a:effectLst/>
                <a:latin typeface="Arial" panose="020B0604020202020204" pitchFamily="34" charset="0"/>
                <a:ea typeface="Times New Roman" panose="02020603050405020304" pitchFamily="18" charset="0"/>
              </a:rPr>
              <a:t>Fødselsdagsfeiring</a:t>
            </a:r>
            <a:endParaRPr lang="nb-NO" sz="1200">
              <a:effectLst/>
              <a:latin typeface="Times New Roman" panose="02020603050405020304" pitchFamily="18" charset="0"/>
              <a:ea typeface="Times New Roman" panose="02020603050405020304" pitchFamily="18" charset="0"/>
            </a:endParaRPr>
          </a:p>
          <a:p>
            <a:r>
              <a:rPr lang="nb-NO" sz="1200">
                <a:latin typeface="Arial"/>
                <a:ea typeface="Times New Roman" panose="02020603050405020304" pitchFamily="18" charset="0"/>
                <a:cs typeface="Arial"/>
              </a:rPr>
              <a:t>Bursdagsbarnet er i fokus denne dagen. Dersom det er helg eller fridag, feires barnet så nært sin dag som mulig. Vi henger ut flagg, og synger bursdagssang.</a:t>
            </a:r>
            <a:r>
              <a:rPr lang="nb-NO" sz="1200">
                <a:effectLst/>
                <a:latin typeface="Arial"/>
                <a:ea typeface="Times New Roman" panose="02020603050405020304" pitchFamily="18" charset="0"/>
                <a:cs typeface="Arial"/>
              </a:rPr>
              <a:t> </a:t>
            </a:r>
            <a:r>
              <a:rPr lang="nb-NO" sz="1200">
                <a:latin typeface="Arial"/>
                <a:ea typeface="Times New Roman" panose="02020603050405020304" pitchFamily="18" charset="0"/>
                <a:cs typeface="Arial"/>
              </a:rPr>
              <a:t>Barnet medvirker i å lage sin egen krone og er med på</a:t>
            </a:r>
            <a:r>
              <a:rPr lang="nb-NO" sz="1200">
                <a:effectLst/>
                <a:latin typeface="Arial"/>
                <a:ea typeface="Times New Roman" panose="02020603050405020304" pitchFamily="18" charset="0"/>
                <a:cs typeface="Arial"/>
              </a:rPr>
              <a:t> å lage </a:t>
            </a:r>
            <a:r>
              <a:rPr lang="nb-NO" sz="1200" err="1">
                <a:effectLst/>
                <a:latin typeface="Arial"/>
                <a:ea typeface="Times New Roman" panose="02020603050405020304" pitchFamily="18" charset="0"/>
                <a:cs typeface="Arial"/>
              </a:rPr>
              <a:t>smoothie</a:t>
            </a:r>
            <a:r>
              <a:rPr lang="nb-NO" sz="1200">
                <a:effectLst/>
                <a:latin typeface="Arial"/>
                <a:ea typeface="Times New Roman" panose="02020603050405020304" pitchFamily="18" charset="0"/>
                <a:cs typeface="Arial"/>
              </a:rPr>
              <a:t>.</a:t>
            </a:r>
            <a:r>
              <a:rPr lang="nb-NO" sz="1200">
                <a:latin typeface="Arial"/>
                <a:ea typeface="Times New Roman" panose="02020603050405020304" pitchFamily="18" charset="0"/>
                <a:cs typeface="Arial"/>
              </a:rPr>
              <a:t> </a:t>
            </a:r>
            <a:endParaRPr lang="nb-NO" sz="1200">
              <a:effectLst/>
              <a:latin typeface="Times New Roman"/>
              <a:ea typeface="Times New Roman" panose="02020603050405020304" pitchFamily="18" charset="0"/>
            </a:endParaRPr>
          </a:p>
          <a:p>
            <a:endParaRPr lang="nb-NO"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62170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61a4d7e-b703-4a62-88b1-d70f9fa8ba4e">
      <Terms xmlns="http://schemas.microsoft.com/office/infopath/2007/PartnerControls"/>
    </lcf76f155ced4ddcb4097134ff3c332f>
    <TaxCatchAll xmlns="b8219f24-d63b-4fc5-abb7-982785fd13e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6B7FB004722474EBA76C691E62CCE2B" ma:contentTypeVersion="15" ma:contentTypeDescription="Opprett et nytt dokument." ma:contentTypeScope="" ma:versionID="cfbc896373baeb7105b03ca78f51c67b">
  <xsd:schema xmlns:xsd="http://www.w3.org/2001/XMLSchema" xmlns:xs="http://www.w3.org/2001/XMLSchema" xmlns:p="http://schemas.microsoft.com/office/2006/metadata/properties" xmlns:ns2="261a4d7e-b703-4a62-88b1-d70f9fa8ba4e" xmlns:ns3="b8219f24-d63b-4fc5-abb7-982785fd13e6" targetNamespace="http://schemas.microsoft.com/office/2006/metadata/properties" ma:root="true" ma:fieldsID="33139b7b00941a30615121382d6c518e" ns2:_="" ns3:_="">
    <xsd:import namespace="261a4d7e-b703-4a62-88b1-d70f9fa8ba4e"/>
    <xsd:import namespace="b8219f24-d63b-4fc5-abb7-982785fd13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GenerationTime" minOccurs="0"/>
                <xsd:element ref="ns2:MediaServiceEventHashCode" minOccurs="0"/>
                <xsd:element ref="ns2:MediaServiceLocation"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a4d7e-b703-4a62-88b1-d70f9fa8ba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Bildemerkelapper" ma:readOnly="false" ma:fieldId="{5cf76f15-5ced-4ddc-b409-7134ff3c332f}" ma:taxonomyMulti="true" ma:sspId="161ab0f3-34e9-4937-9705-617e1bd9ea5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8219f24-d63b-4fc5-abb7-982785fd13e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beabf819-6cc2-4d58-9886-06954784bc7b}" ma:internalName="TaxCatchAll" ma:showField="CatchAllData" ma:web="b8219f24-d63b-4fc5-abb7-982785fd13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DE6E48-86FD-440D-9D3F-5FFB7F521657}">
  <ds:schemaRefs>
    <ds:schemaRef ds:uri="c0057c5e-14c0-424f-a600-26e86e0b24c3"/>
    <ds:schemaRef ds:uri="fd7f8453-4e2b-47ee-93e6-e85d51b5035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261a4d7e-b703-4a62-88b1-d70f9fa8ba4e"/>
    <ds:schemaRef ds:uri="b8219f24-d63b-4fc5-abb7-982785fd13e6"/>
  </ds:schemaRefs>
</ds:datastoreItem>
</file>

<file path=customXml/itemProps2.xml><?xml version="1.0" encoding="utf-8"?>
<ds:datastoreItem xmlns:ds="http://schemas.openxmlformats.org/officeDocument/2006/customXml" ds:itemID="{1DDC0653-C970-4B32-9A24-43C497BAC6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1a4d7e-b703-4a62-88b1-d70f9fa8ba4e"/>
    <ds:schemaRef ds:uri="b8219f24-d63b-4fc5-abb7-982785fd13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6FC5D0-883F-432F-BEE5-4E193ABE4F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797</Words>
  <Application>Microsoft Office PowerPoint</Application>
  <PresentationFormat>Skjermfremvisning (4:3)</PresentationFormat>
  <Paragraphs>148</Paragraphs>
  <Slides>3</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vt:i4>
      </vt:variant>
    </vt:vector>
  </HeadingPairs>
  <TitlesOfParts>
    <vt:vector size="7" baseType="lpstr">
      <vt:lpstr>Arial</vt:lpstr>
      <vt:lpstr>Calibri</vt:lpstr>
      <vt:lpstr>Times New Roman</vt:lpstr>
      <vt:lpstr>Office-tema</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Halvårsvurdering årsplan</dc:title>
  <dc:creator>Tussilago</dc:creator>
  <cp:lastModifiedBy>Solveig Aune Berg</cp:lastModifiedBy>
  <cp:revision>326</cp:revision>
  <cp:lastPrinted>2021-09-22T09:11:57Z</cp:lastPrinted>
  <dcterms:created xsi:type="dcterms:W3CDTF">2012-06-12T11:21:26Z</dcterms:created>
  <dcterms:modified xsi:type="dcterms:W3CDTF">2023-11-17T11:33:57Z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0x01010006B7FB004722474EBA76C691E62CCE2B</vt:lpwstr>
  </property>
  <property fmtid="{D5CDD505-2E9C-101B-9397-08002B2CF9AE}" pid="3" name="MediaServiceImageTags">
    <vt:lpwstr/>
  </property>
</Properties>
</file>