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68" r:id="rId6"/>
    <p:sldId id="264" r:id="rId7"/>
    <p:sldId id="267" r:id="rId8"/>
    <p:sldId id="265" r:id="rId9"/>
    <p:sldId id="257" r:id="rId10"/>
    <p:sldId id="262" r:id="rId11"/>
    <p:sldId id="258" r:id="rId12"/>
    <p:sldId id="263" r:id="rId13"/>
    <p:sldId id="259" r:id="rId14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1DE"/>
    <a:srgbClr val="C3D69B"/>
    <a:srgbClr val="FFD4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431C60-8E21-710A-85AF-775CFF538B27}" v="43" dt="2026-09-08T08:03:45.661"/>
    <p1510:client id="{6DE90253-BA63-A80D-02EE-A13845DE0863}" v="4" dt="2026-09-07T11:06:37.473"/>
    <p1510:client id="{73B622E6-E8A1-4007-95C1-CA3A56B1A9AE}" v="54" dt="2026-09-08T06:46:34.804"/>
    <p1510:client id="{BB5181F0-7287-4791-54C1-7BC923D5D246}" v="1" dt="2026-09-08T06:53:57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1804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97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702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405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8522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0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647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00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09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7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908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FAB00-A3D5-4915-9ADD-24DA49E1DC8C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5C917-F69E-434F-9907-C8F803D6BF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18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6C2D39CF-4F85-719C-B5DB-C24836C1B200}"/>
              </a:ext>
            </a:extLst>
          </p:cNvPr>
          <p:cNvSpPr>
            <a:spLocks noGrp="1"/>
          </p:cNvSpPr>
          <p:nvPr/>
        </p:nvSpPr>
        <p:spPr>
          <a:xfrm>
            <a:off x="289021" y="233282"/>
            <a:ext cx="11687846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09A229F-9276-2F40-2E89-E9226DF4B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330379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latin typeface="Dreaming Outloud Pro"/>
                <a:cs typeface="Dreaming Outloud Pro"/>
              </a:rPr>
              <a:t>Hestehoven 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7EED36-CA66-78BD-502F-3037F51010C5}"/>
              </a:ext>
            </a:extLst>
          </p:cNvPr>
          <p:cNvSpPr/>
          <p:nvPr/>
        </p:nvSpPr>
        <p:spPr>
          <a:xfrm>
            <a:off x="1371597" y="675822"/>
            <a:ext cx="9448800" cy="680484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/>
                <a:cs typeface="Dreaming Outloud Pro"/>
              </a:rPr>
              <a:t>Progresjon</a:t>
            </a:r>
            <a:endParaRPr lang="en-US" sz="4000">
              <a:ea typeface="Calibri"/>
              <a:cs typeface="Calibri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132B010-79F8-54B3-5EC0-C3147BBB9911}"/>
              </a:ext>
            </a:extLst>
          </p:cNvPr>
          <p:cNvSpPr/>
          <p:nvPr/>
        </p:nvSpPr>
        <p:spPr>
          <a:xfrm>
            <a:off x="2383664" y="2285999"/>
            <a:ext cx="6860442" cy="125024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9pPr>
          </a:lstStyle>
          <a:p>
            <a:endParaRPr lang="nb-NO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610EFA36-063C-A413-1181-B007E5445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3613" y="3087254"/>
            <a:ext cx="10572556" cy="122081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3000" b="1"/>
              <a:t>Ettåringen</a:t>
            </a:r>
          </a:p>
          <a:p>
            <a:r>
              <a:rPr lang="nb-NO" sz="3000"/>
              <a:t>Vi trives best på golvet, for det er her livet leves for ettåringen. Vi skaper tid og rom for trygghet, omsorg og utforskning i barnets tempo. Gjentakelser, motorisk lek og tumling preger dagene. </a:t>
            </a:r>
            <a:endParaRPr lang="nb-NO" sz="3000">
              <a:ea typeface="Calibri"/>
              <a:cs typeface="Calibri"/>
            </a:endParaRPr>
          </a:p>
          <a:p>
            <a:r>
              <a:rPr lang="nb-NO" sz="3000"/>
              <a:t>Vi har gode rutiner for tilvenningsprosessen, og setter omsorg, trygghet og forutsigbarhet høyt i hverdagen med ettåringen. For å oppnå dette deler vi inn i små grupper hele dagen, sammen med kjente voksne.</a:t>
            </a:r>
            <a:endParaRPr lang="nb-NO" sz="3000">
              <a:ea typeface="Calibri"/>
              <a:cs typeface="Calibri"/>
            </a:endParaRPr>
          </a:p>
          <a:p>
            <a:r>
              <a:rPr lang="nb-NO" sz="3000"/>
              <a:t>  </a:t>
            </a:r>
            <a:endParaRPr lang="nb-NO" sz="3000">
              <a:ea typeface="Calibri"/>
              <a:cs typeface="Calibri"/>
            </a:endParaRPr>
          </a:p>
          <a:p>
            <a:endParaRPr lang="nb-NO" sz="3000"/>
          </a:p>
          <a:p>
            <a:r>
              <a:rPr lang="nb-NO" sz="3000" b="1"/>
              <a:t>Toåringen</a:t>
            </a:r>
          </a:p>
          <a:p>
            <a:r>
              <a:rPr lang="nb-NO" sz="3000">
                <a:ea typeface="Calibri"/>
                <a:cs typeface="Calibri"/>
              </a:rPr>
              <a:t>"Hva gjør du?" Toåringen er nysgjerrig og vitebegjærlig. Og ønsket om å hjelpe til med hverdagslige gjøremål er stort. </a:t>
            </a:r>
            <a:endParaRPr lang="nb-NO" sz="3000"/>
          </a:p>
          <a:p>
            <a:r>
              <a:rPr lang="nb-NO" sz="3000">
                <a:ea typeface="Calibri"/>
                <a:cs typeface="Calibri"/>
              </a:rPr>
              <a:t>Mer utetid og turer, gjør at horisonten vår utvides fra bare å omhandle barnehagen til å omhandle nærmiljøet også. </a:t>
            </a:r>
          </a:p>
          <a:p>
            <a:r>
              <a:rPr lang="nb-NO" sz="3000">
                <a:ea typeface="Calibri"/>
                <a:cs typeface="Calibri"/>
              </a:rPr>
              <a:t>Dagene preges av lek, utforskning, utfordringer og glede. </a:t>
            </a:r>
          </a:p>
          <a:p>
            <a:r>
              <a:rPr lang="nb-NO" sz="3000">
                <a:ea typeface="Calibri"/>
                <a:cs typeface="Calibri"/>
              </a:rPr>
              <a:t>Voksne legger til rette tid og rom for at rolleleken og relasjoner kan blomstre og utvikles. Her i leken prøves hverdagslivet ut </a:t>
            </a:r>
            <a:r>
              <a:rPr lang="nb-NO" sz="3000" err="1">
                <a:ea typeface="Calibri"/>
                <a:cs typeface="Calibri"/>
              </a:rPr>
              <a:t>ut</a:t>
            </a:r>
            <a:r>
              <a:rPr lang="nb-NO" sz="3000">
                <a:ea typeface="Calibri"/>
                <a:cs typeface="Calibri"/>
              </a:rPr>
              <a:t> i praksis.</a:t>
            </a:r>
          </a:p>
          <a:p>
            <a:endParaRPr lang="nb-NO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9013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B3D89-B72D-6660-7953-F8B3E6025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DC7FA66-08E3-EA3E-D63C-1F9F6B0A1747}"/>
              </a:ext>
            </a:extLst>
          </p:cNvPr>
          <p:cNvSpPr>
            <a:spLocks noGrp="1"/>
          </p:cNvSpPr>
          <p:nvPr/>
        </p:nvSpPr>
        <p:spPr>
          <a:xfrm>
            <a:off x="289021" y="233282"/>
            <a:ext cx="11687846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8E32B5-A452-4D76-6EAC-B114A5255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330379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latin typeface="Dreaming Outloud Pro"/>
                <a:cs typeface="Dreaming Outloud Pro"/>
              </a:rPr>
              <a:t>Leirfivelen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8077E34-2943-A8B1-61EF-2C4F47A6A3F2}"/>
              </a:ext>
            </a:extLst>
          </p:cNvPr>
          <p:cNvSpPr/>
          <p:nvPr/>
        </p:nvSpPr>
        <p:spPr>
          <a:xfrm>
            <a:off x="1371597" y="675822"/>
            <a:ext cx="9448800" cy="680484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/>
                <a:cs typeface="Dreaming Outloud Pro"/>
              </a:rPr>
              <a:t>Progresjon</a:t>
            </a:r>
            <a:endParaRPr lang="en-US" sz="4000">
              <a:ea typeface="Calibri"/>
              <a:cs typeface="Calibri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4B487FB-017D-AA28-8213-BB09A549839A}"/>
              </a:ext>
            </a:extLst>
          </p:cNvPr>
          <p:cNvSpPr/>
          <p:nvPr/>
        </p:nvSpPr>
        <p:spPr>
          <a:xfrm>
            <a:off x="2383664" y="2285999"/>
            <a:ext cx="6860442" cy="125024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9pPr>
          </a:lstStyle>
          <a:p>
            <a:endParaRPr lang="nb-NO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2FAD695-2325-2877-954E-5478C4A938C1}"/>
              </a:ext>
            </a:extLst>
          </p:cNvPr>
          <p:cNvSpPr txBox="1">
            <a:spLocks/>
          </p:cNvSpPr>
          <p:nvPr/>
        </p:nvSpPr>
        <p:spPr>
          <a:xfrm>
            <a:off x="794901" y="2940556"/>
            <a:ext cx="10602191" cy="1252390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defPPr>
              <a:defRPr lang="en-US"/>
            </a:defPPr>
            <a:lvl1pPr marL="0" indent="0" algn="ctr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None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nb-NO" b="1"/>
              <a:t>Treåringen</a:t>
            </a:r>
          </a:p>
          <a:p>
            <a:pPr fontAlgn="base"/>
            <a:r>
              <a:rPr lang="nb-NO"/>
              <a:t>I sitt første år på </a:t>
            </a:r>
            <a:r>
              <a:rPr lang="nb-NO" err="1"/>
              <a:t>storbarnsavdelingen</a:t>
            </a:r>
            <a:r>
              <a:rPr lang="nb-NO"/>
              <a:t> vil treåringene få mange nye opplevelser og erfaringer. Fra å være opptatt av seg selv i større grad, vil de nå bli mer opptatt av andre barn og bygge nye relasjoner. </a:t>
            </a:r>
            <a:r>
              <a:rPr lang="nb-NO" err="1"/>
              <a:t>Rolleleiken</a:t>
            </a:r>
            <a:r>
              <a:rPr lang="nb-NO"/>
              <a:t> blomstrer, språket utvikles og nye relasjoner oppstår.</a:t>
            </a:r>
          </a:p>
          <a:p>
            <a:pPr fontAlgn="base"/>
            <a:r>
              <a:rPr lang="nb-NO"/>
              <a:t>Treåringen har godt med pågangsmot til å mestre selv, oppleve nye ting og å lære. De har behov for en forutsigbar dagsrytme med god struktur og tydelige rammer. For oss er det viktig at de får tid til å mestre selv og kjenne at de «klare sjøl». </a:t>
            </a:r>
          </a:p>
          <a:p>
            <a:pPr fontAlgn="base"/>
            <a:endParaRPr lang="nb-NO" b="1"/>
          </a:p>
          <a:p>
            <a:pPr fontAlgn="base"/>
            <a:r>
              <a:rPr lang="nb-NO" b="1"/>
              <a:t>Fireåringen</a:t>
            </a:r>
          </a:p>
          <a:p>
            <a:pPr fontAlgn="base"/>
            <a:r>
              <a:rPr lang="nb-NO"/>
              <a:t>Fireåringen oppdager mer de finmotoriske aktivitetene og kan ofte sitte i lengre tid med det de er interessert i. Vi tilbyr et mangfold av finmotoriske aktiviteter som er lett tilgjengelig på avdelingen.  </a:t>
            </a:r>
          </a:p>
          <a:p>
            <a:pPr fontAlgn="base"/>
            <a:r>
              <a:rPr lang="nb-NO"/>
              <a:t>I samspillet med andre barn er inkludering og turtaking noe av det vi jobber mest med. Prosjekter drives av barnas nysgjerrighetsspørsmål, der vi undrer oss sammen.  </a:t>
            </a:r>
          </a:p>
          <a:p>
            <a:pPr fontAlgn="base"/>
            <a:endParaRPr lang="nb-NO" b="1"/>
          </a:p>
          <a:p>
            <a:pPr fontAlgn="base"/>
            <a:r>
              <a:rPr lang="nb-NO" b="1"/>
              <a:t>Femåringen</a:t>
            </a:r>
            <a:r>
              <a:rPr lang="nb-NO"/>
              <a:t> </a:t>
            </a:r>
            <a:endParaRPr lang="nb-NO">
              <a:ea typeface="Calibri"/>
              <a:cs typeface="Calibri"/>
            </a:endParaRPr>
          </a:p>
          <a:p>
            <a:pPr fontAlgn="base"/>
            <a:r>
              <a:rPr lang="nb-NO"/>
              <a:t>Det er mye nytt og spennende som skal skje for de eldste barna i barnehagen. Vi møter barna der de er, her og nå, med fokus på leik og sosialt samspill.</a:t>
            </a:r>
            <a:endParaRPr lang="nb-NO">
              <a:ea typeface="Calibri"/>
              <a:cs typeface="Calibri"/>
            </a:endParaRPr>
          </a:p>
          <a:p>
            <a:r>
              <a:rPr lang="nb-NO">
                <a:ea typeface="Calibri"/>
                <a:cs typeface="Calibri"/>
              </a:rPr>
              <a:t>Vi mener det er viktig at barna utvikler basisferdigheter som et verktøy på veien videre. Det handler blant annet om selvstendighet, stå opp for seg selv, vise omsorg for andre og å holde orden på eget utstyr. </a:t>
            </a:r>
          </a:p>
          <a:p>
            <a:pPr fontAlgn="base"/>
            <a:r>
              <a:rPr lang="nb-NO"/>
              <a:t>  </a:t>
            </a:r>
            <a:endParaRPr lang="nb-NO">
              <a:ea typeface="Calibri"/>
              <a:cs typeface="Calibri"/>
            </a:endParaRPr>
          </a:p>
          <a:p>
            <a:pPr fontAlgn="base"/>
            <a:endParaRPr lang="nb-NO"/>
          </a:p>
          <a:p>
            <a:pPr algn="l"/>
            <a:endParaRPr lang="nb-NO" sz="2000">
              <a:latin typeface="Dreaming Outloud Pro"/>
              <a:cs typeface="Dreaming Outloud Pro"/>
            </a:endParaRPr>
          </a:p>
        </p:txBody>
      </p:sp>
    </p:spTree>
    <p:extLst>
      <p:ext uri="{BB962C8B-B14F-4D97-AF65-F5344CB8AC3E}">
        <p14:creationId xmlns:p14="http://schemas.microsoft.com/office/powerpoint/2010/main" val="306350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ACEBC-9FA4-9465-DC7B-23A01734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62084A77-F110-C52B-E6E4-C99E95ED89AF}"/>
              </a:ext>
            </a:extLst>
          </p:cNvPr>
          <p:cNvSpPr>
            <a:spLocks noGrp="1"/>
          </p:cNvSpPr>
          <p:nvPr/>
        </p:nvSpPr>
        <p:spPr>
          <a:xfrm>
            <a:off x="633845" y="233282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8FD36B-F15B-EA2F-CC71-170DB7374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3327" y="1534479"/>
            <a:ext cx="7086600" cy="71671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000">
                <a:solidFill>
                  <a:srgbClr val="C3D69B"/>
                </a:solidFill>
                <a:latin typeface="Dreaming Outloud Pro"/>
                <a:cs typeface="Dreaming Outloud Pro"/>
              </a:rPr>
              <a:t>    </a:t>
            </a:r>
            <a:r>
              <a:rPr lang="nb-NO" sz="4000">
                <a:solidFill>
                  <a:srgbClr val="C3D69B"/>
                </a:solidFill>
                <a:latin typeface="Dreaming Outloud Pro"/>
                <a:cs typeface="Dreaming Outloud Pro"/>
              </a:rPr>
              <a:t>August – September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7EBC4B-45D8-2C8E-71FF-3FD3F901C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3108" y="3531365"/>
            <a:ext cx="3916184" cy="4649103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Tilvenning og oppstart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Trygghet og tilhørighet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Fagområde: Kropp, bevegelse, mat og helse, </a:t>
            </a: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nærmiljø og samfunn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Psykososialt arbeid i barnehage – omsatt i praksis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D1E4048-4FE0-8DDF-4A73-E6A282339A5F}"/>
              </a:ext>
            </a:extLst>
          </p:cNvPr>
          <p:cNvSpPr/>
          <p:nvPr/>
        </p:nvSpPr>
        <p:spPr>
          <a:xfrm>
            <a:off x="2545564" y="757438"/>
            <a:ext cx="7086600" cy="51036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En god start setter spor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1DABD3F-BEED-8FA5-CD05-9A6C2D71989E}"/>
              </a:ext>
            </a:extLst>
          </p:cNvPr>
          <p:cNvSpPr txBox="1"/>
          <p:nvPr/>
        </p:nvSpPr>
        <p:spPr>
          <a:xfrm>
            <a:off x="1225917" y="2778874"/>
            <a:ext cx="2639293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584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Hestehoven</a:t>
            </a:r>
            <a:r>
              <a:rPr lang="nb-NO" sz="3584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D354595-BDC3-E82B-382C-4F7EA26E9686}"/>
              </a:ext>
            </a:extLst>
          </p:cNvPr>
          <p:cNvSpPr/>
          <p:nvPr/>
        </p:nvSpPr>
        <p:spPr>
          <a:xfrm>
            <a:off x="3213961" y="2266023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AA95186-B33C-4D51-5835-ED5B943028A1}"/>
              </a:ext>
            </a:extLst>
          </p:cNvPr>
          <p:cNvSpPr txBox="1"/>
          <p:nvPr/>
        </p:nvSpPr>
        <p:spPr>
          <a:xfrm>
            <a:off x="1033108" y="8811038"/>
            <a:ext cx="7171209" cy="6532560"/>
          </a:xfrm>
          <a:prstGeom prst="rect">
            <a:avLst/>
          </a:prstGeom>
          <a:noFill/>
        </p:spPr>
        <p:txBody>
          <a:bodyPr wrap="square" lIns="68580" tIns="34291" rIns="68580" bIns="34291" rtlCol="0" anchor="t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>
                <a:latin typeface="Dreaming Outloud Pro"/>
                <a:cs typeface="Dreaming Outloud Pro"/>
              </a:rPr>
              <a:t>Mål</a:t>
            </a:r>
            <a:endParaRPr lang="en-US" sz="2000">
              <a:latin typeface="Dreaming Outloud Pro"/>
              <a:cs typeface="Dreaming Outloud Pr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Bygge gode relasjoner til barnet og foreldrene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Barnet skal oppleve trygghet og føle seg sett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solidFill>
                  <a:schemeClr val="tx1">
                    <a:lumMod val="95000"/>
                    <a:lumOff val="5000"/>
                  </a:schemeClr>
                </a:solidFill>
                <a:latin typeface="Dreaming Outloud Pro"/>
                <a:cs typeface="Dreaming Outloud Pro"/>
              </a:rPr>
              <a:t>Skape god tilknytning til personalet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Å være i lek med jevnaldrende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solidFill>
                  <a:schemeClr val="tx1">
                    <a:lumMod val="95000"/>
                    <a:lumOff val="5000"/>
                  </a:schemeClr>
                </a:solidFill>
                <a:latin typeface="Dreaming Outloud Pro"/>
                <a:cs typeface="Dreaming Outloud Pro"/>
              </a:rPr>
              <a:t>Bli kjent med ny barnegruppe</a:t>
            </a:r>
            <a:endParaRPr lang="nb-NO" sz="2000">
              <a:solidFill>
                <a:schemeClr val="tx1">
                  <a:lumMod val="95000"/>
                  <a:lumOff val="5000"/>
                </a:schemeClr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/>
                <a:cs typeface="Dreaming Outloud Pro"/>
              </a:rPr>
              <a:t>Metode</a:t>
            </a:r>
            <a:endParaRPr lang="en-US" sz="2000">
              <a:latin typeface="Dreaming Outloud Pro"/>
              <a:cs typeface="Dreaming Outloud Pr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Omsorgsfulle voksne, som er nær og tett på</a:t>
            </a:r>
            <a:endParaRPr lang="nb-NO" sz="2000">
              <a:solidFill>
                <a:srgbClr val="FF0000"/>
              </a:solidFill>
              <a:latin typeface="Dreaming Outloud Pro"/>
              <a:ea typeface="Calibri"/>
              <a:cs typeface="Dreaming Outloud Pr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God og daglig dialog med foreldrene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Fokus på positivt klima i barnegruppen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Ha en god dagsrytme med faste rutiner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Gi ros og oppmuntring til enkelt barnet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Støttende stillas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Smågrupper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Foreldreaktiv tilvenning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Trygghetssirkelen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Tilrettelegge lekemiljø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Navnesanger på morgenmøte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ea typeface="Calibri"/>
                <a:cs typeface="Dreaming Outloud Pro"/>
              </a:rPr>
              <a:t>Daglig dialog med foreldre</a:t>
            </a:r>
          </a:p>
        </p:txBody>
      </p:sp>
      <p:pic>
        <p:nvPicPr>
          <p:cNvPr id="12" name="Bilde 6">
            <a:extLst>
              <a:ext uri="{FF2B5EF4-FFF2-40B4-BE49-F238E27FC236}">
                <a16:creationId xmlns:a16="http://schemas.microsoft.com/office/drawing/2014/main" id="{AE8C968E-5FE7-F564-20C0-9433C4FC0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938" y="2881897"/>
            <a:ext cx="4097480" cy="546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08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DAB10-E4D0-CAC7-A508-36C9FF171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F2C82C4A-3E21-1BB1-1AF6-6F1510FCE7FF}"/>
              </a:ext>
            </a:extLst>
          </p:cNvPr>
          <p:cNvSpPr>
            <a:spLocks noGrp="1"/>
          </p:cNvSpPr>
          <p:nvPr/>
        </p:nvSpPr>
        <p:spPr>
          <a:xfrm>
            <a:off x="633845" y="233282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4F8A0BB-9CA9-88E2-C287-F01A4584B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330379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August – September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169A283-CDBF-6002-4F51-95A224821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469" y="3522158"/>
            <a:ext cx="4766643" cy="45652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Tilvenning og oppstart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Trygghet og tilhørighet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Fagområde: Kropp, bevegelse, mat og helse, </a:t>
            </a: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nærmiljø og samfunn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</a:t>
            </a:r>
            <a:r>
              <a:rPr lang="nb-NO" sz="2000">
                <a:latin typeface="Dreaming Outloud Pro"/>
                <a:cs typeface="Dreaming Outloud Pro"/>
              </a:rPr>
              <a:t>Psykososialt arbeid i barnehagen – omsatt i praksis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DD7B4AE-EBB2-B968-A8C9-6BFEC4DDF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36" y="2885644"/>
            <a:ext cx="4097480" cy="546330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0C26F30-9D5B-FC89-3A78-B3789EE9C7F1}"/>
              </a:ext>
            </a:extLst>
          </p:cNvPr>
          <p:cNvSpPr txBox="1"/>
          <p:nvPr/>
        </p:nvSpPr>
        <p:spPr>
          <a:xfrm>
            <a:off x="786035" y="2802387"/>
            <a:ext cx="3519057" cy="6386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/>
                <a:cs typeface="Dreaming Outloud Pro"/>
              </a:rPr>
              <a:t>Leirfivelen</a:t>
            </a:r>
            <a:r>
              <a:rPr lang="nb-NO" sz="3200">
                <a:solidFill>
                  <a:srgbClr val="FFD473"/>
                </a:solidFill>
                <a:latin typeface="Dreaming Outloud Pro"/>
                <a:cs typeface="Dreaming Outloud Pro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B46F46E-C6D6-9FE7-CA03-F172887B8295}"/>
              </a:ext>
            </a:extLst>
          </p:cNvPr>
          <p:cNvSpPr txBox="1"/>
          <p:nvPr/>
        </p:nvSpPr>
        <p:spPr>
          <a:xfrm>
            <a:off x="1037109" y="8593719"/>
            <a:ext cx="10117777" cy="83099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 (hva vil vi oppnå i perioden)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Oppleve fellesskap i trygge og gode rammer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Gode </a:t>
            </a:r>
            <a:r>
              <a:rPr lang="nb-NO" sz="2000" err="1">
                <a:latin typeface="Dreaming Outloud Pro"/>
                <a:cs typeface="Dreaming Outloud Pro"/>
              </a:rPr>
              <a:t>måltidssituasjoner</a:t>
            </a:r>
            <a:r>
              <a:rPr lang="nb-NO" sz="2000">
                <a:latin typeface="Dreaming Outloud Pro"/>
                <a:cs typeface="Dreaming Outloud Pro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Øve på selvstendighet 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Utforske nye turområder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Kunnskap om og kjennskap til sammenhengen mellom mat og helse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Positiv kommunikasjon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Inkludere nye barn – alle skal ha en leikekompis</a:t>
            </a: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/>
                <a:cs typeface="Dreaming Outloud Pro"/>
              </a:rPr>
              <a:t>Metode (hvordan skal vi som voksne jobbe for å oppnå målet)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Små grupper/</a:t>
            </a:r>
            <a:r>
              <a:rPr lang="nb-NO" sz="2000" err="1">
                <a:latin typeface="Dreaming Outloud Pro"/>
                <a:cs typeface="Dreaming Outloud Pro"/>
              </a:rPr>
              <a:t>matgrupper</a:t>
            </a:r>
            <a:endParaRPr lang="nb-NO" sz="2000">
              <a:latin typeface="Dreaming Outloud Pro"/>
              <a:cs typeface="Dreaming Outloud Pro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Morgenmøte - plan for dagen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Felles kjøreregler for avdelingen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Barna medvirker ved å se på bilder fra forskjellige turplasser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Personalet støtter og veileder barna, og gir tid og rom for selvstendighet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Høste av naturen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Bruke høflighetsfraser i hverdagen, "takk for mat", "kan du send </a:t>
            </a:r>
            <a:r>
              <a:rPr lang="nb-NO" sz="2000" err="1">
                <a:latin typeface="Dreaming Outloud Pro"/>
                <a:ea typeface="Calibri" panose="020F0502020204030204"/>
                <a:cs typeface="Dreaming Outloud Pro"/>
              </a:rPr>
              <a:t>mæ</a:t>
            </a: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?".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Personalet legger til rette for samarbeidsoppgaver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Gi ros til det vi ønsker </a:t>
            </a:r>
            <a:r>
              <a:rPr lang="nb-NO" sz="2000" err="1">
                <a:latin typeface="Dreaming Outloud Pro"/>
                <a:ea typeface="Calibri" panose="020F0502020204030204"/>
                <a:cs typeface="Dreaming Outloud Pro"/>
              </a:rPr>
              <a:t>meir</a:t>
            </a:r>
            <a:r>
              <a:rPr lang="nb-NO" sz="2000">
                <a:latin typeface="Dreaming Outloud Pro"/>
                <a:ea typeface="Calibri" panose="020F0502020204030204"/>
                <a:cs typeface="Dreaming Outloud Pro"/>
              </a:rPr>
              <a:t> av</a:t>
            </a:r>
          </a:p>
          <a:p>
            <a:endParaRPr lang="nb-NO" sz="2000">
              <a:ea typeface="Calibri" panose="020F0502020204030204"/>
              <a:cs typeface="Calibri" panose="020F0502020204030204"/>
            </a:endParaRPr>
          </a:p>
          <a:p>
            <a:endParaRPr lang="nb-NO" sz="2000">
              <a:ea typeface="Calibri" panose="020F0502020204030204"/>
              <a:cs typeface="Calibri" panose="020F0502020204030204"/>
            </a:endParaRPr>
          </a:p>
          <a:p>
            <a:endParaRPr lang="nb-NO">
              <a:ea typeface="Calibri" panose="020F0502020204030204"/>
              <a:cs typeface="Calibri" panose="020F0502020204030204"/>
            </a:endParaRPr>
          </a:p>
          <a:p>
            <a:endParaRPr lang="nb-NO">
              <a:ea typeface="Calibri" panose="020F0502020204030204"/>
              <a:cs typeface="Calibri" panose="020F0502020204030204"/>
            </a:endParaRPr>
          </a:p>
          <a:p>
            <a:endParaRPr lang="nb-NO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DE41D6-50A1-DBA8-D8A3-B775F8AFA075}"/>
              </a:ext>
            </a:extLst>
          </p:cNvPr>
          <p:cNvSpPr/>
          <p:nvPr/>
        </p:nvSpPr>
        <p:spPr>
          <a:xfrm>
            <a:off x="2545564" y="827186"/>
            <a:ext cx="7086600" cy="51036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En god start setter spor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2" name="Rektangel 15">
            <a:extLst>
              <a:ext uri="{FF2B5EF4-FFF2-40B4-BE49-F238E27FC236}">
                <a16:creationId xmlns:a16="http://schemas.microsoft.com/office/drawing/2014/main" id="{B0376EEA-F1D2-4987-DCCE-B9DDA9185A77}"/>
              </a:ext>
            </a:extLst>
          </p:cNvPr>
          <p:cNvSpPr/>
          <p:nvPr/>
        </p:nvSpPr>
        <p:spPr>
          <a:xfrm>
            <a:off x="3507070" y="2334137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7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7578-5B55-749A-52CA-29B00FDFC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F6175E02-8967-43F7-7C7A-A7F1B2014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10" y="318420"/>
            <a:ext cx="10924979" cy="15576630"/>
          </a:xfrm>
          <a:prstGeom prst="rect">
            <a:avLst/>
          </a:prstGeom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37863FFF-38CD-D9FD-4BD6-A0ED83E3B8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1613" y="3638639"/>
            <a:ext cx="4584594" cy="4487166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Kropp og følelser</a:t>
            </a:r>
          </a:p>
          <a:p>
            <a:pPr algn="l" defTabSz="914354">
              <a:defRPr/>
            </a:pP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Selvhevdelse og livsglede </a:t>
            </a:r>
          </a:p>
          <a:p>
            <a:pPr algn="l" defTabSz="914354">
              <a:defRPr/>
            </a:pP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Fagområde: Kommunikasjon, språk og tekst, </a:t>
            </a:r>
          </a:p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etikk, religion og filosofi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Psykososialt arbeid i barnehage – omsatt i praksis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1A3C4FB-EB0E-92B8-C132-48E96CF7B8BF}"/>
              </a:ext>
            </a:extLst>
          </p:cNvPr>
          <p:cNvSpPr/>
          <p:nvPr/>
        </p:nvSpPr>
        <p:spPr>
          <a:xfrm>
            <a:off x="1319620" y="691833"/>
            <a:ext cx="9359684" cy="579244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Hvem er jeg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CF9DE4F-0742-20F6-7CF4-E7EC75706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7562" y="3015206"/>
            <a:ext cx="4083629" cy="544483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D541179-BBE7-56C0-E179-B8E5512E7223}"/>
              </a:ext>
            </a:extLst>
          </p:cNvPr>
          <p:cNvSpPr txBox="1"/>
          <p:nvPr/>
        </p:nvSpPr>
        <p:spPr>
          <a:xfrm>
            <a:off x="906500" y="2828055"/>
            <a:ext cx="4694819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Hestehoven</a:t>
            </a:r>
            <a:r>
              <a:rPr lang="nb-NO" sz="3584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24BF8D3-5753-E4A0-1B66-D8E4093D40D8}"/>
              </a:ext>
            </a:extLst>
          </p:cNvPr>
          <p:cNvSpPr/>
          <p:nvPr/>
        </p:nvSpPr>
        <p:spPr>
          <a:xfrm>
            <a:off x="3253910" y="2510143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45EC461-D988-55B4-2FD5-9BCBFBD4748A}"/>
              </a:ext>
            </a:extLst>
          </p:cNvPr>
          <p:cNvSpPr txBox="1"/>
          <p:nvPr/>
        </p:nvSpPr>
        <p:spPr>
          <a:xfrm>
            <a:off x="961613" y="8898036"/>
            <a:ext cx="7171209" cy="6224783"/>
          </a:xfrm>
          <a:prstGeom prst="rect">
            <a:avLst/>
          </a:prstGeom>
          <a:noFill/>
        </p:spPr>
        <p:txBody>
          <a:bodyPr wrap="square" lIns="68580" tIns="34291" rIns="68580" bIns="34291" rtlCol="0" anchor="t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Kroppsbevissthet (kald/ varm, tørr/ våt)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Bli kjent med navn på kroppsdeler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Bli kjent med følelser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Oppleve stemningen, roen og forventninger knyttet til advent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Ha fokus på selvstendighet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/>
                <a:cs typeface="Dreaming Outloud Pro"/>
              </a:rPr>
              <a:t>Metode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Barna vet hvor egne klær og utstyr 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Gi meg tid jeg kan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Turer i nærmiljøet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Gjøre barna bevisst på egne og andres grenser og intensjoner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Juleverksted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Ta barna på fersken i å gjøre noe bra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Synge julesanger og være med på juletradisjoner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Anerkjenne barnas følelser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Sanger og litteratur på følelser og kroppen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Språkstøtte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Det gode blikk – avvente og se hvilke intensjoner barnet har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Legge til rette for lek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B3DA90D7-AB7C-D2E8-EA21-C241F9E5CAD4}"/>
              </a:ext>
            </a:extLst>
          </p:cNvPr>
          <p:cNvSpPr txBox="1">
            <a:spLocks/>
          </p:cNvSpPr>
          <p:nvPr/>
        </p:nvSpPr>
        <p:spPr>
          <a:xfrm>
            <a:off x="1371600" y="1330379"/>
            <a:ext cx="9448800" cy="9556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Oktober - Desember </a:t>
            </a:r>
          </a:p>
        </p:txBody>
      </p:sp>
    </p:spTree>
    <p:extLst>
      <p:ext uri="{BB962C8B-B14F-4D97-AF65-F5344CB8AC3E}">
        <p14:creationId xmlns:p14="http://schemas.microsoft.com/office/powerpoint/2010/main" val="2830196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DEC37-ADEA-B6F5-4FE8-6F57ABEB1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90557E13-A4DE-1B10-0CD1-3B94ED9A5170}"/>
              </a:ext>
            </a:extLst>
          </p:cNvPr>
          <p:cNvSpPr>
            <a:spLocks noGrp="1"/>
          </p:cNvSpPr>
          <p:nvPr/>
        </p:nvSpPr>
        <p:spPr>
          <a:xfrm>
            <a:off x="633845" y="233282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9388DB5-E311-7F52-5DE6-EDE338FC7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330379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Oktober - Desember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E08E96-6EE1-D608-8D4E-BC3C2DCB0E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787" y="3744302"/>
            <a:ext cx="4700560" cy="4098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Kropp og følelser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Selvhevdelse og livsglede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Fagområde: Kommunikasjon, språk og tekst, </a:t>
            </a: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etikk, religion og filosofi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/>
                <a:cs typeface="Dreaming Outloud Pro"/>
              </a:rPr>
              <a:t>Hovedmål: Psykososialt arbeid i barnehagen – omsatt i praksis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F20397C-B8CE-A901-8588-FC7BE0CBF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9462" y="3061720"/>
            <a:ext cx="4097480" cy="546330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2111CAC-AC47-EB35-5795-99D8CD173768}"/>
              </a:ext>
            </a:extLst>
          </p:cNvPr>
          <p:cNvSpPr txBox="1"/>
          <p:nvPr/>
        </p:nvSpPr>
        <p:spPr>
          <a:xfrm>
            <a:off x="1494381" y="2910302"/>
            <a:ext cx="3519057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Leirfivelen</a:t>
            </a:r>
            <a:r>
              <a:rPr lang="nb-NO" sz="3200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3F2B2BC-2DE9-D0CF-2386-56B03475BC26}"/>
              </a:ext>
            </a:extLst>
          </p:cNvPr>
          <p:cNvSpPr txBox="1"/>
          <p:nvPr/>
        </p:nvSpPr>
        <p:spPr>
          <a:xfrm>
            <a:off x="1055916" y="8662111"/>
            <a:ext cx="8763989" cy="65248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 Bli kjent med følelser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Uttrykke seg selv sammen med andre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Å  kunne hevde seg selv og egne meninger på en god måte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En rolig og stemningsfull adventstid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Humor og glede i hverdagen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Metode</a:t>
            </a:r>
          </a:p>
          <a:p>
            <a:pPr marL="285750" indent="-285750">
              <a:buFont typeface="Arial"/>
              <a:buChar char="•"/>
            </a:pPr>
            <a:r>
              <a:rPr lang="nb-NO" sz="2000" err="1">
                <a:latin typeface="Dreaming Outloud Pro"/>
                <a:cs typeface="Dreaming Outloud Pro"/>
              </a:rPr>
              <a:t>Matgrupper</a:t>
            </a:r>
            <a:r>
              <a:rPr lang="nb-NO" sz="2000">
                <a:latin typeface="Dreaming Outloud Pro"/>
                <a:cs typeface="Dreaming Outloud Pro"/>
              </a:rPr>
              <a:t> /dele i smågrupper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Barnesamtaler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Lese bøker med tema følelser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Felles prosjekt med musikk, kunst og drama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Personalet sørger for tydelige rutiner og rammer for barnehagedagen ved bruk av eks CLASS.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Foreldresamarbeid, daglig og samtaler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Fokus på å glede andre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Ta hverandre på fersken i å gjøre noe bra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01A4A23-FB4C-147F-8889-2CB7B52EA09F}"/>
              </a:ext>
            </a:extLst>
          </p:cNvPr>
          <p:cNvSpPr/>
          <p:nvPr/>
        </p:nvSpPr>
        <p:spPr>
          <a:xfrm>
            <a:off x="1319620" y="691833"/>
            <a:ext cx="9359684" cy="579244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Hvem er jeg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3E482B1-D9B2-301F-4636-CFBE8A607906}"/>
              </a:ext>
            </a:extLst>
          </p:cNvPr>
          <p:cNvSpPr/>
          <p:nvPr/>
        </p:nvSpPr>
        <p:spPr>
          <a:xfrm>
            <a:off x="3253910" y="2510143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2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E92F0-8D38-CFFD-D323-808FD2A40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8B59794B-5B22-C01F-BEFA-1BF0EF03A0E5}"/>
              </a:ext>
            </a:extLst>
          </p:cNvPr>
          <p:cNvSpPr>
            <a:spLocks noGrp="1"/>
          </p:cNvSpPr>
          <p:nvPr/>
        </p:nvSpPr>
        <p:spPr>
          <a:xfrm>
            <a:off x="633845" y="254547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72E2A6-4B67-50EF-9B1A-D4B3C932C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5205" y="3785165"/>
            <a:ext cx="4567588" cy="3995345"/>
          </a:xfrm>
        </p:spPr>
        <p:txBody>
          <a:bodyPr vert="horz" lIns="68580" tIns="34291" rIns="68580" bIns="34291" rtlCol="0" anchor="t">
            <a:norm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Fellesskap</a:t>
            </a:r>
          </a:p>
          <a:p>
            <a:pPr algn="l" defTabSz="914354">
              <a:defRPr/>
            </a:pP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>
              <a:defRPr/>
            </a:pPr>
            <a:r>
              <a:rPr lang="nb-NO" sz="2000">
                <a:solidFill>
                  <a:prstClr val="black"/>
                </a:solidFill>
                <a:latin typeface="Dreaming Outloud Pro"/>
                <a:cs typeface="Dreaming Outloud Pro"/>
              </a:rPr>
              <a:t>Viktige verdier: Mangfold, respekt og empati </a:t>
            </a:r>
          </a:p>
          <a:p>
            <a:pPr algn="l" defTabSz="914354">
              <a:defRPr/>
            </a:pP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>
              <a:defRPr/>
            </a:pPr>
            <a:r>
              <a:rPr lang="nb-NO" sz="2000">
                <a:solidFill>
                  <a:prstClr val="black"/>
                </a:solidFill>
                <a:latin typeface="Dreaming Outloud Pro"/>
                <a:cs typeface="Dreaming Outloud Pro"/>
              </a:rPr>
              <a:t>Fagområde: Antall, rom og form &amp; etikk, filosofi og religion</a:t>
            </a: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Psykososialt arbeid i barnehage – omsatt i praksis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5940F71-59D6-4AEE-9FF9-CEF34A718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7" y="2989168"/>
            <a:ext cx="4190507" cy="5587341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9B01359-B261-1BE3-1118-EC2341732790}"/>
              </a:ext>
            </a:extLst>
          </p:cNvPr>
          <p:cNvSpPr txBox="1"/>
          <p:nvPr/>
        </p:nvSpPr>
        <p:spPr>
          <a:xfrm>
            <a:off x="1371597" y="2886289"/>
            <a:ext cx="2639293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Hestehoven</a:t>
            </a:r>
            <a:r>
              <a:rPr lang="nb-NO" sz="3600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CF10A76-D629-8C3D-68CB-E9C87739478B}"/>
              </a:ext>
            </a:extLst>
          </p:cNvPr>
          <p:cNvSpPr/>
          <p:nvPr/>
        </p:nvSpPr>
        <p:spPr>
          <a:xfrm>
            <a:off x="3528999" y="2428376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CECCEE4-22E2-20A2-DEC1-66DEFB27FAD9}"/>
              </a:ext>
            </a:extLst>
          </p:cNvPr>
          <p:cNvSpPr txBox="1"/>
          <p:nvPr/>
        </p:nvSpPr>
        <p:spPr>
          <a:xfrm>
            <a:off x="1267865" y="8397206"/>
            <a:ext cx="7112968" cy="7702110"/>
          </a:xfrm>
          <a:prstGeom prst="rect">
            <a:avLst/>
          </a:prstGeom>
          <a:noFill/>
        </p:spPr>
        <p:txBody>
          <a:bodyPr wrap="square" lIns="68580" tIns="34291" rIns="68580" bIns="34291" rtlCol="0" anchor="t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Kjenne på mestringsfølelse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Være gode mot hverandre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 hjelper barn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Alle har noen å leke med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Utvikle empati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Barna kjenner på tilhørighet i barnegruppa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128585" indent="-128585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/>
                <a:cs typeface="Dreaming Outloud Pro"/>
              </a:rPr>
              <a:t>Metode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Hjelpe barna til å se hverandre, bevisstgjøre at de kan hjelpe og støtte hverandre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Voksne rollemodeller på å gi støtte, hjelp og viser hvordan man er god mot hverandre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Gi konkret ros, spesielt dersom de støtter og hjelper andre uten at vi har bedt dem om 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Oppmuntre barna i å inkludere andre i lek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Smågrupper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Voksne som er tett på, er der barna er og følger etter lek/ aktivitet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Positiv fremsnakk av alle barn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Introdusere ulike kulturer/religioner som er i barnegruppa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Samefolkets dag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128585" indent="-128585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128585" indent="-128585">
              <a:buFont typeface="Arial"/>
              <a:buChar char="•"/>
            </a:pPr>
            <a:endParaRPr lang="nb-NO" sz="16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898D27A-FF13-EEBC-AC17-37FA53A55A9C}"/>
              </a:ext>
            </a:extLst>
          </p:cNvPr>
          <p:cNvSpPr/>
          <p:nvPr/>
        </p:nvSpPr>
        <p:spPr>
          <a:xfrm>
            <a:off x="1371597" y="675822"/>
            <a:ext cx="9448800" cy="52953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Fiffig kompis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D67D173C-25C8-93CD-630D-024414C79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65530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Januar - Mars </a:t>
            </a:r>
          </a:p>
        </p:txBody>
      </p:sp>
    </p:spTree>
    <p:extLst>
      <p:ext uri="{BB962C8B-B14F-4D97-AF65-F5344CB8AC3E}">
        <p14:creationId xmlns:p14="http://schemas.microsoft.com/office/powerpoint/2010/main" val="969389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AA458-1E8F-9D44-1D9A-4C4F7B78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30F108CD-E42B-0426-AAF1-2F43BDD1A456}"/>
              </a:ext>
            </a:extLst>
          </p:cNvPr>
          <p:cNvSpPr>
            <a:spLocks noGrp="1"/>
          </p:cNvSpPr>
          <p:nvPr/>
        </p:nvSpPr>
        <p:spPr>
          <a:xfrm>
            <a:off x="633845" y="233282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AA0FF12-E499-9442-143C-57E23B40D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265530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Januar - Mars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7E28440-5ECC-DED6-80F0-3D2708A4B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356" y="3595503"/>
            <a:ext cx="4481949" cy="43489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Fellesskap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Mangfold, respekt og empati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/>
                <a:cs typeface="Dreaming Outloud Pro"/>
              </a:rPr>
              <a:t>Fagområde: Antall, rom og form. Etikk, religion og filosofi.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Psykososialt arbeid i barnehage – omsatt i praksis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7D219C5-AFA5-D42F-E2E3-570BE8C793CC}"/>
              </a:ext>
            </a:extLst>
          </p:cNvPr>
          <p:cNvSpPr/>
          <p:nvPr/>
        </p:nvSpPr>
        <p:spPr>
          <a:xfrm>
            <a:off x="1371597" y="675822"/>
            <a:ext cx="9448800" cy="52953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" lastClr="FFFFFF"/>
                </a:solidFill>
                <a:latin typeface="Calibri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Fiffig kompis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BC8866F-3720-5025-55E3-D2478D941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2836170"/>
            <a:ext cx="4097480" cy="546330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50138AC-BF1C-1EA4-C891-AD1097607FFE}"/>
              </a:ext>
            </a:extLst>
          </p:cNvPr>
          <p:cNvSpPr txBox="1"/>
          <p:nvPr/>
        </p:nvSpPr>
        <p:spPr>
          <a:xfrm>
            <a:off x="946295" y="2750262"/>
            <a:ext cx="3519057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Leirfivelen</a:t>
            </a:r>
            <a:r>
              <a:rPr lang="nb-NO" sz="3200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478CDB9-4C74-1343-27B8-87265644E3EB}"/>
              </a:ext>
            </a:extLst>
          </p:cNvPr>
          <p:cNvSpPr txBox="1"/>
          <p:nvPr/>
        </p:nvSpPr>
        <p:spPr>
          <a:xfrm>
            <a:off x="1315190" y="8730039"/>
            <a:ext cx="9561613" cy="76944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Få erfaring med å gi og ta imot hjelp – ikke for mye hjelp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Oppleve å være betydningsfull sammen med andre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Oppmuntre hverandre til å mestre selv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Utforske og undre seg over sammenhenger i naturen.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Synliggjøre ulike ferdigheter i barnegruppa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Metode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Være i leik og aktivitet med hverandre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Personalet skal legge til rette for mestring i hverdagsrutiner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Bli bedre kjent med hverandre gjennom samtaler og fortellinger om seg selv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Spill, øve på å vente på tur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Oppgaver med varierte materialer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Bli kjent med ulike kulturer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Starter med oransjegruppe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7F1F028-0637-09FF-4C3B-F82B37A567B2}"/>
              </a:ext>
            </a:extLst>
          </p:cNvPr>
          <p:cNvSpPr/>
          <p:nvPr/>
        </p:nvSpPr>
        <p:spPr>
          <a:xfrm>
            <a:off x="3523331" y="2346174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633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FEA24-701D-2317-7BD5-89E0C4E37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C7F384A1-D2D2-D1E6-365A-E1F3FEC527DD}"/>
              </a:ext>
            </a:extLst>
          </p:cNvPr>
          <p:cNvSpPr>
            <a:spLocks noGrp="1"/>
          </p:cNvSpPr>
          <p:nvPr/>
        </p:nvSpPr>
        <p:spPr>
          <a:xfrm>
            <a:off x="633845" y="275812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0C443D9-6408-1980-0CA6-74E8F9C10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5069" y="3528926"/>
            <a:ext cx="4423606" cy="4767228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Bærekraft</a:t>
            </a:r>
          </a:p>
          <a:p>
            <a:pPr algn="l" defTabSz="914354">
              <a:defRPr/>
            </a:pP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Respekt og likeverd</a:t>
            </a:r>
          </a:p>
          <a:p>
            <a:pPr algn="l" defTabSz="914354">
              <a:defRPr/>
            </a:pPr>
            <a:endParaRPr lang="nb-NO" sz="2000">
              <a:solidFill>
                <a:prstClr val="black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Fagområde: Natur, miljø og teknologi, </a:t>
            </a:r>
          </a:p>
          <a:p>
            <a:pPr algn="l" defTabSz="914354">
              <a:defRPr/>
            </a:pPr>
            <a:r>
              <a:rPr lang="nb-NO" sz="2000">
                <a:solidFill>
                  <a:prstClr val="black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kunst, kultur og kreativitet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Psykososialt arbeid i barnehage – omsatt i praksis</a:t>
            </a:r>
          </a:p>
          <a:p>
            <a:pPr algn="l"/>
            <a:endParaRPr lang="nb-NO" sz="18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31835C2-E55A-F454-37FE-6FDB0710E170}"/>
              </a:ext>
            </a:extLst>
          </p:cNvPr>
          <p:cNvSpPr/>
          <p:nvPr/>
        </p:nvSpPr>
        <p:spPr>
          <a:xfrm>
            <a:off x="2468089" y="606911"/>
            <a:ext cx="7086600" cy="51036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No så e det vår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7AF781D-7323-7AB0-7E0D-4098701288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996689" y="2941165"/>
            <a:ext cx="4423606" cy="5898142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0620ADA-FEB8-3144-85E7-93005785D4CA}"/>
              </a:ext>
            </a:extLst>
          </p:cNvPr>
          <p:cNvSpPr txBox="1"/>
          <p:nvPr/>
        </p:nvSpPr>
        <p:spPr>
          <a:xfrm>
            <a:off x="2203685" y="2773542"/>
            <a:ext cx="2639293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Hestehoven</a:t>
            </a:r>
            <a:r>
              <a:rPr lang="nb-NO" sz="3600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130260C-E57E-C9C4-02B4-A893AF6DB70F}"/>
              </a:ext>
            </a:extLst>
          </p:cNvPr>
          <p:cNvSpPr/>
          <p:nvPr/>
        </p:nvSpPr>
        <p:spPr>
          <a:xfrm>
            <a:off x="3523332" y="2298668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045F253-CEC8-C703-60D9-F3D9943D7D66}"/>
              </a:ext>
            </a:extLst>
          </p:cNvPr>
          <p:cNvSpPr txBox="1"/>
          <p:nvPr/>
        </p:nvSpPr>
        <p:spPr>
          <a:xfrm>
            <a:off x="1119155" y="8021357"/>
            <a:ext cx="9953686" cy="7763666"/>
          </a:xfrm>
          <a:prstGeom prst="rect">
            <a:avLst/>
          </a:prstGeom>
          <a:noFill/>
        </p:spPr>
        <p:txBody>
          <a:bodyPr wrap="square" lIns="68580" tIns="34291" rIns="68580" bIns="34291" rtlCol="0" anchor="t">
            <a:spAutoFit/>
          </a:bodyPr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Støtte barna med å ta vare på utstyr </a:t>
            </a:r>
            <a:br>
              <a:rPr lang="nb-NO" sz="2000">
                <a:latin typeface="Dreaming Outloud Pro"/>
                <a:cs typeface="Dreaming Outloud Pro"/>
              </a:rPr>
            </a:br>
            <a:r>
              <a:rPr lang="nb-NO" sz="2000">
                <a:latin typeface="Dreaming Outloud Pro"/>
                <a:cs typeface="Dreaming Outloud Pro"/>
              </a:rPr>
              <a:t>og leker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Barna blir kjent med nærmiljøet sitt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Oppleve glede og mestring ved å ferdes ute i naturen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Utforske endringer i årstidene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Bli kjent med det norske flagget og 17. Mai-sanger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Gjøre seg erfaringer med påsketradisjoner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Få kjennskap til kildesortering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/>
                <a:cs typeface="Dreaming Outloud Pro"/>
              </a:rPr>
              <a:t>Metode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Plukke søppel i nærområdet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Kaste avfall etter måltid i matsøpla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Turer i skogen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Reparere bøker evt. leker sammen med barna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Gi trær en klem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Gjøre barna bevisst på lyder, lukt og visuelle opplevelser i naturen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Glede seg over hverdagsøyeblikk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Gi barna tid til å utforske naturen i sitt eget tempo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Undre oss over det som skjer ute i naturen</a:t>
            </a:r>
            <a:endParaRPr lang="nb-NO" sz="2000">
              <a:solidFill>
                <a:srgbClr val="FF0000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Påskeaktiviteter, påskepynt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Sansemotoriske </a:t>
            </a:r>
            <a:r>
              <a:rPr lang="nb-NO" sz="2000" err="1">
                <a:latin typeface="Dreaming Outloud Pro"/>
                <a:cs typeface="Dreaming Outloud Pro"/>
              </a:rPr>
              <a:t>matgrupper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Oppfordre barna til å plukke opp søppel vi finner ute i barnehagen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Pedagogisk dokumentasjon: Hvor kommer maten fra?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A847882F-5B6C-D53D-6310-BCC9C585F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8" y="1230161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April - Juni</a:t>
            </a:r>
          </a:p>
        </p:txBody>
      </p:sp>
    </p:spTree>
    <p:extLst>
      <p:ext uri="{BB962C8B-B14F-4D97-AF65-F5344CB8AC3E}">
        <p14:creationId xmlns:p14="http://schemas.microsoft.com/office/powerpoint/2010/main" val="3411809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B6003-2C11-5E21-9474-A48299C4E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0AF01036-0290-4004-EC91-A01F0567BFEE}"/>
              </a:ext>
            </a:extLst>
          </p:cNvPr>
          <p:cNvSpPr>
            <a:spLocks noGrp="1"/>
          </p:cNvSpPr>
          <p:nvPr/>
        </p:nvSpPr>
        <p:spPr>
          <a:xfrm>
            <a:off x="633845" y="233282"/>
            <a:ext cx="10924307" cy="15576151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ysClr val="windowText" lastClr="000000"/>
                </a:solidFill>
                <a:latin typeface="Calibri"/>
              </a:defRPr>
            </a:lvl1pPr>
          </a:lstStyle>
          <a:p>
            <a:endParaRPr lang="nb-NO" sz="2800">
              <a:solidFill>
                <a:srgbClr val="9BBB59"/>
              </a:solidFill>
              <a:latin typeface="Arial"/>
              <a:cs typeface="Arial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C89620-7F1D-6EF2-3D72-A0A9D5997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7" y="1203175"/>
            <a:ext cx="9448800" cy="955620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C3D69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April - Juni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8323BDC-EF3C-B157-4007-C0390F05C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356" y="3419902"/>
            <a:ext cx="4481949" cy="3994600"/>
          </a:xfrm>
        </p:spPr>
        <p:txBody>
          <a:bodyPr>
            <a:normAutofit/>
          </a:bodyPr>
          <a:lstStyle/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Tema: Bærekraft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Viktige verdier: Respekt og likeverd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Fagområde: Natur, miljø og teknologi, </a:t>
            </a: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kunst, kultur og kreativitet 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Hovedmål: Psykososialt arbeid i barnehage – omsatt i praksis</a:t>
            </a: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l"/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035A6C9-AD72-4764-9E63-830076BC7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7" y="2962731"/>
            <a:ext cx="4097480" cy="546330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81752E-D123-4A23-8E83-11F63B7BA932}"/>
              </a:ext>
            </a:extLst>
          </p:cNvPr>
          <p:cNvSpPr txBox="1"/>
          <p:nvPr/>
        </p:nvSpPr>
        <p:spPr>
          <a:xfrm>
            <a:off x="1763801" y="2643413"/>
            <a:ext cx="3519057" cy="638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50" u="sng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Leirfivelen</a:t>
            </a:r>
            <a:r>
              <a:rPr lang="nb-NO" sz="3550">
                <a:solidFill>
                  <a:srgbClr val="FFD473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DE9EDCB-F9F0-8072-4024-FC559990347A}"/>
              </a:ext>
            </a:extLst>
          </p:cNvPr>
          <p:cNvSpPr txBox="1"/>
          <p:nvPr/>
        </p:nvSpPr>
        <p:spPr>
          <a:xfrm>
            <a:off x="1282356" y="8504113"/>
            <a:ext cx="9561613" cy="62170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Mål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Bruke og utforske endringer i naturen 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Ta vare på naturen og mennesker rundt oss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Få kjennskap til merkedager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Skape gode overganger mellom avdelingene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Styrke barnas evne til samspill og inkludere andre i leik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Oppleve glede ved å være en del av en forestilling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nb-NO" sz="200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Metode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Følge barnas interesser – ta voksne valg</a:t>
            </a: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Bruke naturmaterialer i leik og aktiviteter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Personalet skal skape gode rammer for leik ute og inne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nb-NO" sz="2000">
                <a:latin typeface="Dreaming Outloud Pro"/>
                <a:cs typeface="Dreaming Outloud Pro"/>
              </a:rPr>
              <a:t>Øve på forestilling  og være med på forestillingen (fremføring og scenearbeid)</a:t>
            </a: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 sz="2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285750" indent="-285750">
              <a:buFont typeface="Arial"/>
              <a:buChar char="•"/>
            </a:pPr>
            <a:endParaRPr lang="nb-NO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3B8FD7A-F268-76FC-151C-5F08CF7A78F1}"/>
              </a:ext>
            </a:extLst>
          </p:cNvPr>
          <p:cNvSpPr/>
          <p:nvPr/>
        </p:nvSpPr>
        <p:spPr>
          <a:xfrm>
            <a:off x="2468089" y="606911"/>
            <a:ext cx="7086600" cy="51036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4000">
                <a:solidFill>
                  <a:srgbClr val="9BBB59">
                    <a:lumMod val="75000"/>
                  </a:srgbClr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No så e det vår</a:t>
            </a:r>
            <a:endParaRPr lang="en-US" sz="400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838ED03-432E-D605-ED21-FE3AA735D172}"/>
              </a:ext>
            </a:extLst>
          </p:cNvPr>
          <p:cNvSpPr/>
          <p:nvPr/>
        </p:nvSpPr>
        <p:spPr>
          <a:xfrm>
            <a:off x="3523331" y="2243436"/>
            <a:ext cx="5145332" cy="9376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9BBB59">
                <a:lumMod val="40000"/>
                <a:lumOff val="60000"/>
              </a:srgb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rtlCol="0" anchor="ctr"/>
          <a:lstStyle>
            <a:defPPr>
              <a:defRPr lang="en-US"/>
            </a:defPPr>
            <a:lvl1pPr marL="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73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547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48210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094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1368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96421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79157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1894" algn="l" defTabSz="682737" rtl="0" eaLnBrk="1" latinLnBrk="0" hangingPunct="1">
              <a:defRPr sz="26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351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010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8219f24-d63b-4fc5-abb7-982785fd13e6" xsi:nil="true"/>
    <lcf76f155ced4ddcb4097134ff3c332f xmlns="261a4d7e-b703-4a62-88b1-d70f9fa8ba4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6B7FB004722474EBA76C691E62CCE2B" ma:contentTypeVersion="19" ma:contentTypeDescription="Opprett et nytt dokument." ma:contentTypeScope="" ma:versionID="489c21da683816df79162f437fd77d5f">
  <xsd:schema xmlns:xsd="http://www.w3.org/2001/XMLSchema" xmlns:xs="http://www.w3.org/2001/XMLSchema" xmlns:p="http://schemas.microsoft.com/office/2006/metadata/properties" xmlns:ns2="261a4d7e-b703-4a62-88b1-d70f9fa8ba4e" xmlns:ns3="b8219f24-d63b-4fc5-abb7-982785fd13e6" targetNamespace="http://schemas.microsoft.com/office/2006/metadata/properties" ma:root="true" ma:fieldsID="9610bc9aab77d5dd48aed825d0c94ea9" ns2:_="" ns3:_="">
    <xsd:import namespace="261a4d7e-b703-4a62-88b1-d70f9fa8ba4e"/>
    <xsd:import namespace="b8219f24-d63b-4fc5-abb7-982785fd13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1a4d7e-b703-4a62-88b1-d70f9fa8ba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161ab0f3-34e9-4937-9705-617e1bd9ea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19f24-d63b-4fc5-abb7-982785fd13e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162fe4c3-18c7-4bfb-a07f-c105c0bb822f}" ma:internalName="TaxCatchAll" ma:showField="CatchAllData" ma:web="b8219f24-d63b-4fc5-abb7-982785fd13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AADF3E-B33C-48CF-8244-E14098E2DA69}">
  <ds:schemaRefs>
    <ds:schemaRef ds:uri="261a4d7e-b703-4a62-88b1-d70f9fa8ba4e"/>
    <ds:schemaRef ds:uri="b8219f24-d63b-4fc5-abb7-982785fd13e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BB7438-C3DD-45C2-831A-E54220A719AE}">
  <ds:schemaRefs>
    <ds:schemaRef ds:uri="261a4d7e-b703-4a62-88b1-d70f9fa8ba4e"/>
    <ds:schemaRef ds:uri="b8219f24-d63b-4fc5-abb7-982785fd13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AC20359-26F1-4D7E-86FD-EB548053F3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Application>Microsoft Office PowerPoint</Application>
  <PresentationFormat>Custom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Office-tema</vt:lpstr>
      <vt:lpstr>Hestehoven </vt:lpstr>
      <vt:lpstr>Leirfivelen</vt:lpstr>
      <vt:lpstr>    August – September </vt:lpstr>
      <vt:lpstr>August – September </vt:lpstr>
      <vt:lpstr>PowerPoint Presentation</vt:lpstr>
      <vt:lpstr>Oktober - Desember </vt:lpstr>
      <vt:lpstr>Januar - Mars </vt:lpstr>
      <vt:lpstr>Januar - Mars </vt:lpstr>
      <vt:lpstr>April - Juni</vt:lpstr>
      <vt:lpstr>April - Juni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Marielle H. Dahlstrøen</dc:creator>
  <cp:revision>1</cp:revision>
  <dcterms:created xsi:type="dcterms:W3CDTF">2026-05-22T08:32:13Z</dcterms:created>
  <dcterms:modified xsi:type="dcterms:W3CDTF">2026-09-08T08:54:04Z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0x01010006B7FB004722474EBA76C691E62CCE2B</vt:lpwstr>
  </property>
  <property fmtid="{D5CDD505-2E9C-101B-9397-08002B2CF9AE}" pid="3" name="MediaServiceImageTags">
    <vt:lpwstr/>
  </property>
</Properties>
</file>